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0"/>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Lst>
  <p:sldSz cx="9144000" cy="5143500" type="screen16x9"/>
  <p:notesSz cx="6858000" cy="9144000"/>
  <p:embeddedFontLst>
    <p:embeddedFont>
      <p:font typeface="Calibri" panose="020F0502020204030204" pitchFamily="34" charset="0"/>
      <p:regular r:id="rId51"/>
      <p:bold r:id="rId52"/>
      <p:italic r:id="rId53"/>
      <p:boldItalic r:id="rId54"/>
    </p:embeddedFont>
    <p:embeddedFont>
      <p:font typeface="Titillium Web Light" panose="020B0604020202020204" charset="0"/>
      <p:regular r:id="rId55"/>
      <p:bold r:id="rId56"/>
      <p:italic r:id="rId57"/>
      <p:boldItalic r:id="rId58"/>
    </p:embeddedFont>
    <p:embeddedFont>
      <p:font typeface="Verdana" panose="020B060403050404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cia Park" initials="" lastIdx="2" clrIdx="0"/>
  <p:cmAuthor id="1" name="Sofiya Lysenk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60" y="5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1-27T21:55:35.217" idx="1">
    <p:pos x="6000" y="0"/>
    <p:text>@sofiya.sofie02@gmail.com It will be helpful to future instructors, to have some speaker notes accompanying each slide as a guide for what they should address to the students. Thanks!
_Reassigned to you_</p:text>
  </p:cm>
  <p:cm authorId="0" dt="2018-11-27T21:55:35.217" idx="2">
    <p:pos x="6000" y="0"/>
    <p:text>I found some notes on your other presentation. I added them in. Some slides could still use some explanation.</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21T20:46:06.343" idx="1">
    <p:pos x="694" y="1980"/>
    <p:text>learning disability: interacting w peers, learning skills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01T00:16:27.859" idx="2">
    <p:pos x="1454" y="697"/>
    <p:text>replace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cience.howstuffworks.com/environmental/energy/circuit1.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860f68d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860f68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96b925a3447231f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96b925a3447231f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da152d80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da152d80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da152d800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da152d80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Discuss about the muscles and why certain exercises are good or not.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da152d800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da152d80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da152d800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da152d80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Demonstrate which muscles are working when you squeeze different things.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Show a video of an exercise that students can follow.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da152d800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da152d800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Do you know of any systems for robotics in rehabilitation?</a:t>
            </a:r>
            <a:endParaRPr b="1">
              <a:solidFill>
                <a:schemeClr val="dk1"/>
              </a:solidFill>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831c1f7b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831c1f7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Commercial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da152d800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da152d80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831c1f7b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831c1f7b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Research about that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831c1f7b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831c1f7b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Nao and Baxter commercial, used for research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416d5a4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416d5a4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Hold an interactive question &amp; answer session about what the children think disability 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During the conversation, ask if they know the three categories of disability.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49717db211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49717db211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Nao and Baxter commercial, used for research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da152d800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da152d800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What do you know about circuits?</a:t>
            </a:r>
            <a:endParaRPr b="1">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a152d800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da152d80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Questions: about electrons?</a:t>
            </a:r>
            <a:endParaRPr b="1"/>
          </a:p>
          <a:p>
            <a:pPr marL="0" lvl="0" indent="0" algn="l" rtl="0">
              <a:spcBef>
                <a:spcPts val="0"/>
              </a:spcBef>
              <a:spcAft>
                <a:spcPts val="0"/>
              </a:spcAft>
              <a:buNone/>
            </a:pPr>
            <a:endParaRPr b="1"/>
          </a:p>
          <a:p>
            <a:pPr marL="0" lvl="0" indent="0" algn="l" rtl="0">
              <a:spcBef>
                <a:spcPts val="0"/>
              </a:spcBef>
              <a:spcAft>
                <a:spcPts val="0"/>
              </a:spcAft>
              <a:buClr>
                <a:schemeClr val="dk1"/>
              </a:buClr>
              <a:buSzPts val="1100"/>
              <a:buFont typeface="Arial"/>
              <a:buNone/>
            </a:pPr>
            <a:r>
              <a:rPr lang="en">
                <a:solidFill>
                  <a:schemeClr val="dk1"/>
                </a:solidFill>
              </a:rPr>
              <a:t>Focus on the opposites attract, maybe with magnets.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Show parallel and series circuits as well, or a circuit from the glove.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Explanation and use for discussion:</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https://science.howstuffworks.com/environmental/energy/circuit1.htm</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Use a video or more intuitive diagram for this slide.</a:t>
            </a:r>
            <a:endParaRPr>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831c1f7b9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831c1f7b9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Written down in document format + instructions of activities</a:t>
            </a:r>
            <a:endParaRPr/>
          </a:p>
          <a:p>
            <a:pPr marL="0" lvl="0" indent="0" algn="l" rtl="0">
              <a:spcBef>
                <a:spcPts val="0"/>
              </a:spcBef>
              <a:spcAft>
                <a:spcPts val="0"/>
              </a:spcAft>
              <a:buNone/>
            </a:pPr>
            <a:endParaRPr/>
          </a:p>
          <a:p>
            <a:pPr marL="0" lvl="0" indent="0" algn="l" rtl="0">
              <a:spcBef>
                <a:spcPts val="0"/>
              </a:spcBef>
              <a:spcAft>
                <a:spcPts val="0"/>
              </a:spcAft>
              <a:buNone/>
            </a:pPr>
            <a:r>
              <a:rPr lang="en"/>
              <a:t>Q: circuits? Asking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Incentive</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da152d800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da152d800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Asking about what they know about gamification and what are some examples they see everyday.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Ask questions for gamification as well, such as why they find certain games or applications fun.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Why it’s important for motivation and greater impact in rehabilitation.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enAble games are an example to demonstrate.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da152d800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da152d80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 Like to go to doctor?</a:t>
            </a:r>
            <a:endParaRPr/>
          </a:p>
          <a:p>
            <a:pPr marL="0" lvl="0" indent="0" algn="l" rtl="0">
              <a:spcBef>
                <a:spcPts val="0"/>
              </a:spcBef>
              <a:spcAft>
                <a:spcPts val="0"/>
              </a:spcAft>
              <a:buNone/>
            </a:pPr>
            <a:r>
              <a:rPr lang="en"/>
              <a:t>To try to motivate, researchers have made fun games</a:t>
            </a:r>
            <a:endParaRPr/>
          </a:p>
          <a:p>
            <a:pPr marL="0" lvl="0" indent="0" algn="l" rtl="0">
              <a:spcBef>
                <a:spcPts val="0"/>
              </a:spcBef>
              <a:spcAft>
                <a:spcPts val="0"/>
              </a:spcAft>
              <a:buNone/>
            </a:pPr>
            <a:r>
              <a:rPr lang="en"/>
              <a:t>Robots, circuits, fun games, etc</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831c1f7b9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831c1f7b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 Like to go to doctor?</a:t>
            </a:r>
            <a:endParaRPr/>
          </a:p>
          <a:p>
            <a:pPr marL="0" lvl="0" indent="0" algn="l" rtl="0">
              <a:spcBef>
                <a:spcPts val="0"/>
              </a:spcBef>
              <a:spcAft>
                <a:spcPts val="0"/>
              </a:spcAft>
              <a:buNone/>
            </a:pPr>
            <a:r>
              <a:rPr lang="en"/>
              <a:t>To try to motivate, researchers have made fun games</a:t>
            </a:r>
            <a:endParaRPr/>
          </a:p>
          <a:p>
            <a:pPr marL="0" lvl="0" indent="0" algn="l" rtl="0">
              <a:spcBef>
                <a:spcPts val="0"/>
              </a:spcBef>
              <a:spcAft>
                <a:spcPts val="0"/>
              </a:spcAft>
              <a:buNone/>
            </a:pPr>
            <a:r>
              <a:rPr lang="en"/>
              <a:t>Robots, circuits, fun games, etc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831c1f7b9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831c1f7b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 Like to go to doctor?</a:t>
            </a:r>
            <a:endParaRPr/>
          </a:p>
          <a:p>
            <a:pPr marL="0" lvl="0" indent="0" algn="l" rtl="0">
              <a:spcBef>
                <a:spcPts val="0"/>
              </a:spcBef>
              <a:spcAft>
                <a:spcPts val="0"/>
              </a:spcAft>
              <a:buNone/>
            </a:pPr>
            <a:r>
              <a:rPr lang="en"/>
              <a:t>To try to motivate, researchers have made fun games</a:t>
            </a:r>
            <a:endParaRPr/>
          </a:p>
          <a:p>
            <a:pPr marL="0" lvl="0" indent="0" algn="l" rtl="0">
              <a:spcBef>
                <a:spcPts val="0"/>
              </a:spcBef>
              <a:spcAft>
                <a:spcPts val="0"/>
              </a:spcAft>
              <a:buNone/>
            </a:pPr>
            <a:r>
              <a:rPr lang="en"/>
              <a:t>Robots, circuits, fun games, etc</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da152d800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da152d800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Everything put together</a:t>
            </a:r>
            <a:endParaRPr/>
          </a:p>
          <a:p>
            <a:pPr marL="0" lvl="0" indent="0" algn="l" rtl="0">
              <a:spcBef>
                <a:spcPts val="0"/>
              </a:spcBef>
              <a:spcAft>
                <a:spcPts val="0"/>
              </a:spcAft>
              <a:buNone/>
            </a:pPr>
            <a:endParaRPr/>
          </a:p>
          <a:p>
            <a:pPr marL="0" lvl="0" indent="0" algn="l" rtl="0">
              <a:spcBef>
                <a:spcPts val="0"/>
              </a:spcBef>
              <a:spcAft>
                <a:spcPts val="0"/>
              </a:spcAft>
              <a:buNone/>
            </a:pPr>
            <a:r>
              <a:rPr lang="en"/>
              <a:t>Imagine hand spasticity - putty exercises can be boring and repetitive</a:t>
            </a:r>
            <a:endParaRPr/>
          </a:p>
          <a:p>
            <a:pPr marL="0" lvl="0" indent="0" algn="l" rtl="0">
              <a:spcBef>
                <a:spcPts val="0"/>
              </a:spcBef>
              <a:spcAft>
                <a:spcPts val="0"/>
              </a:spcAft>
              <a:buNone/>
            </a:pPr>
            <a:r>
              <a:rPr lang="en"/>
              <a:t>Game through circuitry</a:t>
            </a:r>
            <a:endParaRPr/>
          </a:p>
          <a:p>
            <a:pPr marL="0" lvl="0" indent="0" algn="l" rtl="0">
              <a:spcBef>
                <a:spcPts val="0"/>
              </a:spcBef>
              <a:spcAft>
                <a:spcPts val="0"/>
              </a:spcAft>
              <a:buNone/>
            </a:pPr>
            <a:endParaRPr/>
          </a:p>
          <a:p>
            <a:pPr marL="0" lvl="0" indent="0" algn="l" rtl="0">
              <a:spcBef>
                <a:spcPts val="0"/>
              </a:spcBef>
              <a:spcAft>
                <a:spcPts val="0"/>
              </a:spcAft>
              <a:buNone/>
            </a:pPr>
            <a:r>
              <a:rPr lang="en" b="1"/>
              <a:t>This is what we will be building and programming today!</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Robot glove: current model is loose around the fingers.</a:t>
            </a:r>
            <a:endParaRPr>
              <a:solidFill>
                <a:schemeClr val="dk1"/>
              </a:solidFill>
            </a:endParaRPr>
          </a:p>
          <a:p>
            <a:pPr marL="0" lvl="0" indent="0" algn="l" rtl="0">
              <a:spcBef>
                <a:spcPts val="0"/>
              </a:spcBef>
              <a:spcAft>
                <a:spcPts val="0"/>
              </a:spcAft>
              <a:buNone/>
            </a:pPr>
            <a:r>
              <a:rPr lang="en">
                <a:solidFill>
                  <a:schemeClr val="dk1"/>
                </a:solidFill>
              </a:rPr>
              <a:t>Provide name for the robot glove as well.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49717db211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49717db211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b54cc79589f7fba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b54cc79589f7fb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Show some examples of what it looks like when someone is color blind, the colors of what it actually looks like.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Developmental (when someone hasn’t developed physically, cognitively ot sensory wise)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Acute is a short-term disability or impairment.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Physical- motion limitations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Top break leg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Cerebral palsy inherent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Concussion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Dyslexia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Down syndrome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Sensory - color blindness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Burn temporary disability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49717db211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49717db211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Include speaker notes </a:t>
            </a:r>
            <a:endParaRPr/>
          </a:p>
          <a:p>
            <a:pPr marL="0" lvl="0" indent="0" algn="l" rtl="0">
              <a:spcBef>
                <a:spcPts val="0"/>
              </a:spcBef>
              <a:spcAft>
                <a:spcPts val="0"/>
              </a:spcAft>
              <a:buNone/>
            </a:pPr>
            <a:endParaRPr/>
          </a:p>
          <a:p>
            <a:pPr marL="0" lvl="0" indent="0" algn="l" rtl="0">
              <a:spcBef>
                <a:spcPts val="0"/>
              </a:spcBef>
              <a:spcAft>
                <a:spcPts val="0"/>
              </a:spcAft>
              <a:buNone/>
            </a:pPr>
            <a:r>
              <a:rPr lang="en"/>
              <a:t>Workshop plan - step by step instructions</a:t>
            </a:r>
            <a:endParaRPr/>
          </a:p>
          <a:p>
            <a:pPr marL="0" lvl="0" indent="0" algn="l" rtl="0">
              <a:spcBef>
                <a:spcPts val="0"/>
              </a:spcBef>
              <a:spcAft>
                <a:spcPts val="0"/>
              </a:spcAft>
              <a:buNone/>
            </a:pPr>
            <a:endParaRPr/>
          </a:p>
          <a:p>
            <a:pPr marL="0" lvl="0" indent="0" algn="l" rtl="0">
              <a:spcBef>
                <a:spcPts val="0"/>
              </a:spcBef>
              <a:spcAft>
                <a:spcPts val="0"/>
              </a:spcAft>
              <a:buNone/>
            </a:pPr>
            <a:r>
              <a:rPr lang="en"/>
              <a:t>Cut fingers off the glove etc </a:t>
            </a:r>
            <a:endParaRPr/>
          </a:p>
          <a:p>
            <a:pPr marL="0" lvl="0" indent="0" algn="l" rtl="0">
              <a:spcBef>
                <a:spcPts val="0"/>
              </a:spcBef>
              <a:spcAft>
                <a:spcPts val="0"/>
              </a:spcAft>
              <a:buNone/>
            </a:pPr>
            <a:endParaRPr/>
          </a:p>
          <a:p>
            <a:pPr marL="0" lvl="0" indent="0" algn="l" rtl="0">
              <a:spcBef>
                <a:spcPts val="0"/>
              </a:spcBef>
              <a:spcAft>
                <a:spcPts val="0"/>
              </a:spcAft>
              <a:buNone/>
            </a:pPr>
            <a:r>
              <a:rPr lang="en"/>
              <a:t>Steps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49717db211_1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49717db211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49717db211_1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49717db211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49717db211_1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49717db211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49717db211_1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49717db211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49717db211_1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49717db211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9717db211_1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49717db211_1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USB Cable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49717db211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49717db211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9717db211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9717db21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9717db211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49717db21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54cc79589f7fba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b54cc79589f7fba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49717db211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49717db211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9717db211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49717db211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49717db211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49717db211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49717db211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49717db21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49717db211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49717db211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49717db211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49717db211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49717db211_1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49717db211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49717db211_1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49717db211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49717db211_1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49717db211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link to Arduino notebook (documentation)</a:t>
            </a:r>
            <a:endParaRPr/>
          </a:p>
          <a:p>
            <a:pPr marL="0" lvl="0" indent="0" algn="l" rtl="0">
              <a:spcBef>
                <a:spcPts val="0"/>
              </a:spcBef>
              <a:spcAft>
                <a:spcPts val="0"/>
              </a:spcAft>
              <a:buNone/>
            </a:pPr>
            <a:endParaRPr/>
          </a:p>
          <a:p>
            <a:pPr marL="0" lvl="0" indent="0" algn="l" rtl="0">
              <a:spcBef>
                <a:spcPts val="0"/>
              </a:spcBef>
              <a:spcAft>
                <a:spcPts val="0"/>
              </a:spcAft>
              <a:buNone/>
            </a:pPr>
            <a:r>
              <a:rPr lang="en"/>
              <a:t>Metaphor - getting dressed in the morning</a:t>
            </a:r>
            <a:endParaRPr/>
          </a:p>
          <a:p>
            <a:pPr marL="0" lvl="0" indent="0" algn="l" rtl="0">
              <a:spcBef>
                <a:spcPts val="0"/>
              </a:spcBef>
              <a:spcAft>
                <a:spcPts val="0"/>
              </a:spcAft>
              <a:buNone/>
            </a:pPr>
            <a:r>
              <a:rPr lang="en"/>
              <a:t>Things you do after you get dressed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If statements: something happens, etc </a:t>
            </a:r>
            <a:endParaRPr/>
          </a:p>
          <a:p>
            <a:pPr marL="0" lvl="0" indent="0" algn="l" rtl="0">
              <a:spcBef>
                <a:spcPts val="0"/>
              </a:spcBef>
              <a:spcAft>
                <a:spcPts val="0"/>
              </a:spcAft>
              <a:buNone/>
            </a:pPr>
            <a:endParaRPr/>
          </a:p>
          <a:p>
            <a:pPr marL="0" lvl="0" indent="0" algn="l" rtl="0">
              <a:spcBef>
                <a:spcPts val="0"/>
              </a:spcBef>
              <a:spcAft>
                <a:spcPts val="0"/>
              </a:spcAft>
              <a:buNone/>
            </a:pPr>
            <a:r>
              <a:rPr lang="en"/>
              <a:t>Function is like if you wear different clothes for different activities</a:t>
            </a:r>
            <a:endParaRPr/>
          </a:p>
          <a:p>
            <a:pPr marL="0" lvl="0" indent="0" algn="l" rtl="0">
              <a:spcBef>
                <a:spcPts val="0"/>
              </a:spcBef>
              <a:spcAft>
                <a:spcPts val="0"/>
              </a:spcAft>
              <a:buNone/>
            </a:pPr>
            <a:r>
              <a:rPr lang="en"/>
              <a:t>Outfits allow you to do different activities</a:t>
            </a:r>
            <a:endParaRPr/>
          </a:p>
          <a:p>
            <a:pPr marL="0" lvl="0" indent="0" algn="l" rtl="0">
              <a:spcBef>
                <a:spcPts val="0"/>
              </a:spcBef>
              <a:spcAft>
                <a:spcPts val="0"/>
              </a:spcAft>
              <a:buNone/>
            </a:pPr>
            <a:endParaRPr/>
          </a:p>
          <a:p>
            <a:pPr marL="0" lvl="0" indent="0" algn="l" rtl="0">
              <a:spcBef>
                <a:spcPts val="0"/>
              </a:spcBef>
              <a:spcAft>
                <a:spcPts val="0"/>
              </a:spcAft>
              <a:buNone/>
            </a:pPr>
            <a:r>
              <a:rPr lang="en"/>
              <a:t>If school uniform → go to school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6a7fecae3813e6be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6a7fecae3813e6be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sensory and won’t touch but more on handout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a7fecae3813e6be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6a7fecae3813e6be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Make sure to discuss how people don’t like to be wheelchair bound, maybe discuss terms and how to refer to disability. The emotional and psychological trauma that comes with disability as well.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purpose of the slide is to destigmatize disability by showing that it is present everywhere, in people that you know, such as friends or grandparents, as well as in media that you see everyday.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Students may not notice that people with disability are present in everyday film and media.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da152d80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da152d8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Have you heard about stroke?</a:t>
            </a:r>
            <a:endParaRPr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Explain how stroke can be a disability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We’ll go over why stroke happens + disability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Interactive Q</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96b925a3447231f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96b925a3447231f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Maybe reference less technical in terms of anatomy, but this would depend on their age.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Explain how you can get that block, and how plaque builds.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Question and Answer discussion: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Provide a cardiovascular system overview and how the brain needs oxygen and glucose.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Glucose is constant as we eat.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Oxygen is only from blood and only from breathing.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 do you think oxygen would be cut off from brain cells if respiratory system is functional?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b73579f1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b73579f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a:spcBef>
                <a:spcPts val="0"/>
              </a:spcBef>
              <a:spcAft>
                <a:spcPts val="0"/>
              </a:spcAft>
              <a:buClr>
                <a:schemeClr val="dk2"/>
              </a:buClr>
              <a:buSzPts val="3000"/>
              <a:buNone/>
              <a:defRPr>
                <a:solidFill>
                  <a:schemeClr val="dk2"/>
                </a:solidFill>
              </a:defRPr>
            </a:lvl1pPr>
            <a:lvl2pPr lvl="1" algn="ctr">
              <a:spcBef>
                <a:spcPts val="0"/>
              </a:spcBef>
              <a:spcAft>
                <a:spcPts val="0"/>
              </a:spcAft>
              <a:buClr>
                <a:schemeClr val="dk2"/>
              </a:buClr>
              <a:buSzPts val="3000"/>
              <a:buNone/>
              <a:defRPr sz="3000">
                <a:solidFill>
                  <a:schemeClr val="dk2"/>
                </a:solidFill>
              </a:defRPr>
            </a:lvl2pPr>
            <a:lvl3pPr lvl="2" algn="ctr">
              <a:spcBef>
                <a:spcPts val="0"/>
              </a:spcBef>
              <a:spcAft>
                <a:spcPts val="0"/>
              </a:spcAft>
              <a:buClr>
                <a:schemeClr val="dk2"/>
              </a:buClr>
              <a:buSzPts val="3000"/>
              <a:buNone/>
              <a:defRPr sz="3000">
                <a:solidFill>
                  <a:schemeClr val="dk2"/>
                </a:solidFill>
              </a:defRPr>
            </a:lvl3pPr>
            <a:lvl4pPr lvl="3" algn="ctr">
              <a:spcBef>
                <a:spcPts val="0"/>
              </a:spcBef>
              <a:spcAft>
                <a:spcPts val="0"/>
              </a:spcAft>
              <a:buClr>
                <a:schemeClr val="dk2"/>
              </a:buClr>
              <a:buSzPts val="3000"/>
              <a:buNone/>
              <a:defRPr sz="3000">
                <a:solidFill>
                  <a:schemeClr val="dk2"/>
                </a:solidFill>
              </a:defRPr>
            </a:lvl4pPr>
            <a:lvl5pPr lvl="4" algn="ctr">
              <a:spcBef>
                <a:spcPts val="0"/>
              </a:spcBef>
              <a:spcAft>
                <a:spcPts val="0"/>
              </a:spcAft>
              <a:buClr>
                <a:schemeClr val="dk2"/>
              </a:buClr>
              <a:buSzPts val="3000"/>
              <a:buNone/>
              <a:defRPr sz="3000">
                <a:solidFill>
                  <a:schemeClr val="dk2"/>
                </a:solidFill>
              </a:defRPr>
            </a:lvl5pPr>
            <a:lvl6pPr lvl="5" algn="ctr">
              <a:spcBef>
                <a:spcPts val="0"/>
              </a:spcBef>
              <a:spcAft>
                <a:spcPts val="0"/>
              </a:spcAft>
              <a:buClr>
                <a:schemeClr val="dk2"/>
              </a:buClr>
              <a:buSzPts val="3000"/>
              <a:buNone/>
              <a:defRPr sz="3000">
                <a:solidFill>
                  <a:schemeClr val="dk2"/>
                </a:solidFill>
              </a:defRPr>
            </a:lvl6pPr>
            <a:lvl7pPr lvl="6" algn="ctr">
              <a:spcBef>
                <a:spcPts val="0"/>
              </a:spcBef>
              <a:spcAft>
                <a:spcPts val="0"/>
              </a:spcAft>
              <a:buClr>
                <a:schemeClr val="dk2"/>
              </a:buClr>
              <a:buSzPts val="3000"/>
              <a:buNone/>
              <a:defRPr sz="3000">
                <a:solidFill>
                  <a:schemeClr val="dk2"/>
                </a:solidFill>
              </a:defRPr>
            </a:lvl7pPr>
            <a:lvl8pPr lvl="7" algn="ctr">
              <a:spcBef>
                <a:spcPts val="0"/>
              </a:spcBef>
              <a:spcAft>
                <a:spcPts val="0"/>
              </a:spcAft>
              <a:buClr>
                <a:schemeClr val="dk2"/>
              </a:buClr>
              <a:buSzPts val="3000"/>
              <a:buNone/>
              <a:defRPr sz="3000">
                <a:solidFill>
                  <a:schemeClr val="dk2"/>
                </a:solidFill>
              </a:defRPr>
            </a:lvl8pPr>
            <a:lvl9pPr lvl="8" algn="ctr">
              <a:spcBef>
                <a:spcPts val="0"/>
              </a:spcBef>
              <a:spcAft>
                <a:spcPts val="0"/>
              </a:spcAft>
              <a:buClr>
                <a:schemeClr val="dk2"/>
              </a:buClr>
              <a:buSzPts val="3000"/>
              <a:buNone/>
              <a:defRPr sz="3000">
                <a:solidFill>
                  <a:schemeClr val="dk2"/>
                </a:solidFill>
              </a:defRPr>
            </a:lvl9pPr>
          </a:lstStyle>
          <a:p>
            <a:endParaRPr/>
          </a:p>
        </p:txBody>
      </p:sp>
      <p:sp>
        <p:nvSpPr>
          <p:cNvPr id="11" name="Google Shape;11;p2"/>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2" name="Google Shape;12;p2"/>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 name="Google Shape;15;p3"/>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 name="Google Shape;16;p3"/>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9" name="Google Shape;19;p4"/>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4"/>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 name="Google Shape;21;p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 name="Google Shape;24;p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
        <p:cNvGrpSpPr/>
        <p:nvPr/>
      </p:nvGrpSpPr>
      <p:grpSpPr>
        <a:xfrm>
          <a:off x="0" y="0"/>
          <a:ext cx="0" cy="0"/>
          <a:chOff x="0" y="0"/>
          <a:chExt cx="0" cy="0"/>
        </a:xfrm>
      </p:grpSpPr>
      <p:sp>
        <p:nvSpPr>
          <p:cNvPr id="26" name="Google Shape;26;p6"/>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a:spcBef>
                <a:spcPts val="0"/>
              </a:spcBef>
              <a:spcAft>
                <a:spcPts val="0"/>
              </a:spcAft>
              <a:buClr>
                <a:schemeClr val="dk1"/>
              </a:buClr>
              <a:buSzPts val="1800"/>
              <a:buNone/>
              <a:defRPr sz="1800">
                <a:solidFill>
                  <a:schemeClr val="dk1"/>
                </a:solidFill>
              </a:defRPr>
            </a:lvl1pPr>
          </a:lstStyle>
          <a:p>
            <a:endParaRPr/>
          </a:p>
        </p:txBody>
      </p:sp>
      <p:sp>
        <p:nvSpPr>
          <p:cNvPr id="27" name="Google Shape;27;p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ight-gradient">
    <p:bg>
      <p:bgPr>
        <a:gradFill>
          <a:gsLst>
            <a:gs pos="0">
              <a:schemeClr val="lt1"/>
            </a:gs>
            <a:gs pos="30000">
              <a:schemeClr val="lt1"/>
            </a:gs>
            <a:gs pos="100000">
              <a:schemeClr val="lt2"/>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1"/>
              </a:buClr>
              <a:buSzPts val="3600"/>
              <a:buNone/>
              <a:defRPr sz="3600" b="1">
                <a:solidFill>
                  <a:schemeClr val="dk1"/>
                </a:solidFill>
              </a:defRPr>
            </a:lvl1pPr>
            <a:lvl2pPr lvl="1">
              <a:spcBef>
                <a:spcPts val="0"/>
              </a:spcBef>
              <a:spcAft>
                <a:spcPts val="0"/>
              </a:spcAft>
              <a:buClr>
                <a:schemeClr val="dk1"/>
              </a:buClr>
              <a:buSzPts val="3600"/>
              <a:buNone/>
              <a:defRPr sz="3600" b="1">
                <a:solidFill>
                  <a:schemeClr val="dk1"/>
                </a:solidFill>
              </a:defRPr>
            </a:lvl2pPr>
            <a:lvl3pPr lvl="2">
              <a:spcBef>
                <a:spcPts val="0"/>
              </a:spcBef>
              <a:spcAft>
                <a:spcPts val="0"/>
              </a:spcAft>
              <a:buClr>
                <a:schemeClr val="dk1"/>
              </a:buClr>
              <a:buSzPts val="3600"/>
              <a:buNone/>
              <a:defRPr sz="3600" b="1">
                <a:solidFill>
                  <a:schemeClr val="dk1"/>
                </a:solidFill>
              </a:defRPr>
            </a:lvl3pPr>
            <a:lvl4pPr lvl="3">
              <a:spcBef>
                <a:spcPts val="0"/>
              </a:spcBef>
              <a:spcAft>
                <a:spcPts val="0"/>
              </a:spcAft>
              <a:buClr>
                <a:schemeClr val="dk1"/>
              </a:buClr>
              <a:buSzPts val="3600"/>
              <a:buNone/>
              <a:defRPr sz="3600" b="1">
                <a:solidFill>
                  <a:schemeClr val="dk1"/>
                </a:solidFill>
              </a:defRPr>
            </a:lvl4pPr>
            <a:lvl5pPr lvl="4">
              <a:spcBef>
                <a:spcPts val="0"/>
              </a:spcBef>
              <a:spcAft>
                <a:spcPts val="0"/>
              </a:spcAft>
              <a:buClr>
                <a:schemeClr val="dk1"/>
              </a:buClr>
              <a:buSzPts val="3600"/>
              <a:buNone/>
              <a:defRPr sz="3600" b="1">
                <a:solidFill>
                  <a:schemeClr val="dk1"/>
                </a:solidFill>
              </a:defRPr>
            </a:lvl5pPr>
            <a:lvl6pPr lvl="5">
              <a:spcBef>
                <a:spcPts val="0"/>
              </a:spcBef>
              <a:spcAft>
                <a:spcPts val="0"/>
              </a:spcAft>
              <a:buClr>
                <a:schemeClr val="dk1"/>
              </a:buClr>
              <a:buSzPts val="3600"/>
              <a:buNone/>
              <a:defRPr sz="3600" b="1">
                <a:solidFill>
                  <a:schemeClr val="dk1"/>
                </a:solidFill>
              </a:defRPr>
            </a:lvl6pPr>
            <a:lvl7pPr lvl="6">
              <a:spcBef>
                <a:spcPts val="0"/>
              </a:spcBef>
              <a:spcAft>
                <a:spcPts val="0"/>
              </a:spcAft>
              <a:buClr>
                <a:schemeClr val="dk1"/>
              </a:buClr>
              <a:buSzPts val="3600"/>
              <a:buNone/>
              <a:defRPr sz="3600" b="1">
                <a:solidFill>
                  <a:schemeClr val="dk1"/>
                </a:solidFill>
              </a:defRPr>
            </a:lvl7pPr>
            <a:lvl8pPr lvl="7">
              <a:spcBef>
                <a:spcPts val="0"/>
              </a:spcBef>
              <a:spcAft>
                <a:spcPts val="0"/>
              </a:spcAft>
              <a:buClr>
                <a:schemeClr val="dk1"/>
              </a:buClr>
              <a:buSzPts val="3600"/>
              <a:buNone/>
              <a:defRPr sz="3600" b="1">
                <a:solidFill>
                  <a:schemeClr val="dk1"/>
                </a:solidFill>
              </a:defRPr>
            </a:lvl8pPr>
            <a:lvl9pPr lvl="8">
              <a:spcBef>
                <a:spcPts val="0"/>
              </a:spcBef>
              <a:spcAft>
                <a:spcPts val="0"/>
              </a:spcAft>
              <a:buClr>
                <a:schemeClr val="dk1"/>
              </a:buClr>
              <a:buSzPts val="3600"/>
              <a:buNone/>
              <a:defRPr sz="3600" b="1">
                <a:solidFill>
                  <a:schemeClr val="dk1"/>
                </a:solidFill>
              </a:defRPr>
            </a:lvl9pPr>
          </a:lstStyle>
          <a:p>
            <a:endParaRPr/>
          </a:p>
        </p:txBody>
      </p:sp>
      <p:sp>
        <p:nvSpPr>
          <p:cNvPr id="7" name="Google Shape;7;p1"/>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SzPts val="3000"/>
              <a:buChar char="●"/>
              <a:defRPr sz="30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8" name="Google Shape;8;p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sp>
        <p:nvSpPr>
          <p:cNvPr id="59" name="Google Shape;59;p15"/>
          <p:cNvSpPr/>
          <p:nvPr/>
        </p:nvSpPr>
        <p:spPr>
          <a:xfrm>
            <a:off x="0" y="3764700"/>
            <a:ext cx="9144000" cy="1378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 name="Google Shape;60;p15" descr="Screen Shot 2015-06-17 at 9.19.18 AM.png"/>
          <p:cNvPicPr preferRelativeResize="0"/>
          <p:nvPr/>
        </p:nvPicPr>
        <p:blipFill>
          <a:blip r:embed="rId3">
            <a:alphaModFix/>
          </a:blip>
          <a:stretch>
            <a:fillRect/>
          </a:stretch>
        </p:blipFill>
        <p:spPr>
          <a:xfrm>
            <a:off x="3937813" y="3825401"/>
            <a:ext cx="1404175" cy="1257400"/>
          </a:xfrm>
          <a:prstGeom prst="rect">
            <a:avLst/>
          </a:prstGeom>
          <a:noFill/>
          <a:ln>
            <a:noFill/>
          </a:ln>
        </p:spPr>
      </p:pic>
      <p:sp>
        <p:nvSpPr>
          <p:cNvPr id="61" name="Google Shape;61;p15"/>
          <p:cNvSpPr txBox="1"/>
          <p:nvPr/>
        </p:nvSpPr>
        <p:spPr>
          <a:xfrm>
            <a:off x="1080100" y="584875"/>
            <a:ext cx="7119600" cy="12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4500" b="1">
                <a:solidFill>
                  <a:srgbClr val="666666"/>
                </a:solidFill>
                <a:latin typeface="Calibri"/>
                <a:ea typeface="Calibri"/>
                <a:cs typeface="Calibri"/>
                <a:sym typeface="Calibri"/>
              </a:rPr>
              <a:t>Spider Glove: Assemble and Program a Robotic Glove</a:t>
            </a:r>
            <a:endParaRPr sz="4500" b="1">
              <a:solidFill>
                <a:srgbClr val="666666"/>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4500" b="1">
              <a:solidFill>
                <a:srgbClr val="666666"/>
              </a:solidFill>
              <a:latin typeface="Calibri"/>
              <a:ea typeface="Calibri"/>
              <a:cs typeface="Calibri"/>
              <a:sym typeface="Calibri"/>
            </a:endParaRPr>
          </a:p>
          <a:p>
            <a:pPr marL="0" lvl="0" indent="0" algn="ctr" rtl="0">
              <a:spcBef>
                <a:spcPts val="0"/>
              </a:spcBef>
              <a:spcAft>
                <a:spcPts val="0"/>
              </a:spcAft>
              <a:buNone/>
            </a:pPr>
            <a:endParaRPr sz="4500" b="1">
              <a:solidFill>
                <a:srgbClr val="666666"/>
              </a:solidFill>
              <a:latin typeface="Calibri"/>
              <a:ea typeface="Calibri"/>
              <a:cs typeface="Calibri"/>
              <a:sym typeface="Calibri"/>
            </a:endParaRPr>
          </a:p>
        </p:txBody>
      </p:sp>
      <p:sp>
        <p:nvSpPr>
          <p:cNvPr id="62" name="Google Shape;62;p15"/>
          <p:cNvSpPr txBox="1"/>
          <p:nvPr/>
        </p:nvSpPr>
        <p:spPr>
          <a:xfrm>
            <a:off x="1358500" y="2154875"/>
            <a:ext cx="6562800" cy="95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E6791"/>
                </a:solidFill>
                <a:latin typeface="Calibri"/>
                <a:ea typeface="Calibri"/>
                <a:cs typeface="Calibri"/>
                <a:sym typeface="Calibri"/>
              </a:rPr>
              <a:t>Rehabilitation Robotics Laboratory</a:t>
            </a:r>
            <a:endParaRPr sz="3600" b="1">
              <a:solidFill>
                <a:srgbClr val="EE679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
        <p:cNvGrpSpPr/>
        <p:nvPr/>
      </p:nvGrpSpPr>
      <p:grpSpPr>
        <a:xfrm>
          <a:off x="0" y="0"/>
          <a:ext cx="0" cy="0"/>
          <a:chOff x="0" y="0"/>
          <a:chExt cx="0" cy="0"/>
        </a:xfrm>
      </p:grpSpPr>
      <p:sp>
        <p:nvSpPr>
          <p:cNvPr id="182" name="Google Shape;182;p26"/>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6"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84" name="Google Shape;184;p26"/>
          <p:cNvSpPr txBox="1"/>
          <p:nvPr/>
        </p:nvSpPr>
        <p:spPr>
          <a:xfrm>
            <a:off x="1290600" y="84225"/>
            <a:ext cx="78534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FFFFFF"/>
                </a:solidFill>
                <a:latin typeface="Calibri"/>
                <a:ea typeface="Calibri"/>
                <a:cs typeface="Calibri"/>
                <a:sym typeface="Calibri"/>
              </a:rPr>
              <a:t>How Does a Stroke Affect Your Brain?</a:t>
            </a:r>
            <a:endParaRPr sz="3500" b="1">
              <a:solidFill>
                <a:srgbClr val="FFFFFF"/>
              </a:solidFill>
              <a:latin typeface="Calibri"/>
              <a:ea typeface="Calibri"/>
              <a:cs typeface="Calibri"/>
              <a:sym typeface="Calibri"/>
            </a:endParaRPr>
          </a:p>
        </p:txBody>
      </p:sp>
      <p:pic>
        <p:nvPicPr>
          <p:cNvPr id="185" name="Google Shape;185;p26"/>
          <p:cNvPicPr preferRelativeResize="0"/>
          <p:nvPr/>
        </p:nvPicPr>
        <p:blipFill rotWithShape="1">
          <a:blip r:embed="rId4">
            <a:alphaModFix/>
          </a:blip>
          <a:srcRect l="16012" r="16478"/>
          <a:stretch/>
        </p:blipFill>
        <p:spPr>
          <a:xfrm>
            <a:off x="2909200" y="1178125"/>
            <a:ext cx="2508000" cy="3714900"/>
          </a:xfrm>
          <a:prstGeom prst="ellipse">
            <a:avLst/>
          </a:prstGeom>
          <a:noFill/>
          <a:ln>
            <a:noFill/>
          </a:ln>
        </p:spPr>
      </p:pic>
      <p:sp>
        <p:nvSpPr>
          <p:cNvPr id="186" name="Google Shape;186;p26"/>
          <p:cNvSpPr txBox="1"/>
          <p:nvPr/>
        </p:nvSpPr>
        <p:spPr>
          <a:xfrm>
            <a:off x="981312" y="1794999"/>
            <a:ext cx="2028300" cy="17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EE6791"/>
                </a:solidFill>
              </a:rPr>
              <a:t>Right</a:t>
            </a:r>
            <a:endParaRPr sz="1800" b="1">
              <a:solidFill>
                <a:srgbClr val="EE6791"/>
              </a:solidFill>
            </a:endParaRPr>
          </a:p>
          <a:p>
            <a:pPr marL="457200" lvl="0" indent="-342900" algn="l" rtl="0">
              <a:spcBef>
                <a:spcPts val="0"/>
              </a:spcBef>
              <a:spcAft>
                <a:spcPts val="0"/>
              </a:spcAft>
              <a:buClr>
                <a:srgbClr val="666666"/>
              </a:buClr>
              <a:buSzPts val="1800"/>
              <a:buChar char="●"/>
            </a:pPr>
            <a:r>
              <a:rPr lang="en" sz="1800">
                <a:solidFill>
                  <a:srgbClr val="666666"/>
                </a:solidFill>
              </a:rPr>
              <a:t>Left-side body control</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Art and Music</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 Creativity</a:t>
            </a:r>
            <a:endParaRPr sz="1800">
              <a:solidFill>
                <a:srgbClr val="666666"/>
              </a:solidFill>
            </a:endParaRPr>
          </a:p>
        </p:txBody>
      </p:sp>
      <p:sp>
        <p:nvSpPr>
          <p:cNvPr id="187" name="Google Shape;187;p26"/>
          <p:cNvSpPr txBox="1"/>
          <p:nvPr/>
        </p:nvSpPr>
        <p:spPr>
          <a:xfrm>
            <a:off x="5417100" y="1795000"/>
            <a:ext cx="2028300" cy="142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EE6791"/>
                </a:solidFill>
              </a:rPr>
              <a:t>Left </a:t>
            </a:r>
            <a:endParaRPr sz="1800" b="1">
              <a:solidFill>
                <a:srgbClr val="EE6791"/>
              </a:solidFill>
            </a:endParaRPr>
          </a:p>
          <a:p>
            <a:pPr marL="457200" lvl="0" indent="-342900" algn="l" rtl="0">
              <a:spcBef>
                <a:spcPts val="0"/>
              </a:spcBef>
              <a:spcAft>
                <a:spcPts val="0"/>
              </a:spcAft>
              <a:buClr>
                <a:srgbClr val="666666"/>
              </a:buClr>
              <a:buSzPts val="1800"/>
              <a:buChar char="●"/>
            </a:pPr>
            <a:r>
              <a:rPr lang="en" sz="1800">
                <a:solidFill>
                  <a:srgbClr val="666666"/>
                </a:solidFill>
              </a:rPr>
              <a:t>Right-side body control</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Math and Science</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 Analytical</a:t>
            </a:r>
            <a:endParaRPr sz="1800">
              <a:solidFill>
                <a:srgbClr val="666666"/>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27"/>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27"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94" name="Google Shape;194;p27"/>
          <p:cNvSpPr txBox="1"/>
          <p:nvPr/>
        </p:nvSpPr>
        <p:spPr>
          <a:xfrm>
            <a:off x="1290600" y="842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How a Stroke Affects Muscles</a:t>
            </a:r>
            <a:endParaRPr sz="3600" b="1">
              <a:solidFill>
                <a:srgbClr val="FFFFFF"/>
              </a:solidFill>
              <a:latin typeface="Calibri"/>
              <a:ea typeface="Calibri"/>
              <a:cs typeface="Calibri"/>
              <a:sym typeface="Calibri"/>
            </a:endParaRPr>
          </a:p>
        </p:txBody>
      </p:sp>
      <p:pic>
        <p:nvPicPr>
          <p:cNvPr id="195" name="Google Shape;195;p27"/>
          <p:cNvPicPr preferRelativeResize="0"/>
          <p:nvPr/>
        </p:nvPicPr>
        <p:blipFill>
          <a:blip r:embed="rId4">
            <a:alphaModFix/>
          </a:blip>
          <a:stretch>
            <a:fillRect/>
          </a:stretch>
        </p:blipFill>
        <p:spPr>
          <a:xfrm>
            <a:off x="1895025" y="985713"/>
            <a:ext cx="4482525" cy="2988350"/>
          </a:xfrm>
          <a:prstGeom prst="rect">
            <a:avLst/>
          </a:prstGeom>
          <a:noFill/>
          <a:ln>
            <a:noFill/>
          </a:ln>
        </p:spPr>
      </p:pic>
      <p:pic>
        <p:nvPicPr>
          <p:cNvPr id="196" name="Google Shape;196;p27"/>
          <p:cNvPicPr preferRelativeResize="0"/>
          <p:nvPr/>
        </p:nvPicPr>
        <p:blipFill rotWithShape="1">
          <a:blip r:embed="rId5">
            <a:alphaModFix/>
          </a:blip>
          <a:srcRect l="21068" r="25660"/>
          <a:stretch/>
        </p:blipFill>
        <p:spPr>
          <a:xfrm>
            <a:off x="5115625" y="2956738"/>
            <a:ext cx="1458125" cy="1113450"/>
          </a:xfrm>
          <a:prstGeom prst="rect">
            <a:avLst/>
          </a:prstGeom>
          <a:noFill/>
          <a:ln>
            <a:noFill/>
          </a:ln>
        </p:spPr>
      </p:pic>
      <p:sp>
        <p:nvSpPr>
          <p:cNvPr id="197" name="Google Shape;197;p27"/>
          <p:cNvSpPr txBox="1"/>
          <p:nvPr/>
        </p:nvSpPr>
        <p:spPr>
          <a:xfrm>
            <a:off x="1186175" y="3637625"/>
            <a:ext cx="6549000" cy="18927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0"/>
              </a:spcAft>
              <a:buNone/>
            </a:pPr>
            <a:r>
              <a:rPr lang="en" sz="2400" b="1">
                <a:solidFill>
                  <a:srgbClr val="666666"/>
                </a:solidFill>
              </a:rPr>
              <a:t>Spasticity = stiffness in muscles and limited mobility</a:t>
            </a:r>
            <a:endParaRPr sz="2400" b="1">
              <a:solidFill>
                <a:srgbClr val="666666"/>
              </a:solidFill>
            </a:endParaRPr>
          </a:p>
          <a:p>
            <a:pPr marL="0" lvl="0" indent="0" algn="ctr" rtl="0">
              <a:spcBef>
                <a:spcPts val="600"/>
              </a:spcBef>
              <a:spcAft>
                <a:spcPts val="0"/>
              </a:spcAft>
              <a:buNone/>
            </a:pPr>
            <a:endParaRPr sz="1600" b="1">
              <a:solidFill>
                <a:srgbClr val="666666"/>
              </a:solidFill>
            </a:endParaRPr>
          </a:p>
        </p:txBody>
      </p:sp>
      <p:pic>
        <p:nvPicPr>
          <p:cNvPr id="198" name="Google Shape;198;p27"/>
          <p:cNvPicPr preferRelativeResize="0"/>
          <p:nvPr/>
        </p:nvPicPr>
        <p:blipFill>
          <a:blip r:embed="rId6">
            <a:alphaModFix/>
          </a:blip>
          <a:stretch>
            <a:fillRect/>
          </a:stretch>
        </p:blipFill>
        <p:spPr>
          <a:xfrm>
            <a:off x="4892374" y="1763250"/>
            <a:ext cx="1505701" cy="1113425"/>
          </a:xfrm>
          <a:prstGeom prst="rect">
            <a:avLst/>
          </a:prstGeom>
          <a:noFill/>
          <a:ln>
            <a:noFill/>
          </a:ln>
        </p:spPr>
      </p:pic>
      <p:pic>
        <p:nvPicPr>
          <p:cNvPr id="199" name="Google Shape;199;p27"/>
          <p:cNvPicPr preferRelativeResize="0"/>
          <p:nvPr/>
        </p:nvPicPr>
        <p:blipFill>
          <a:blip r:embed="rId7">
            <a:alphaModFix/>
          </a:blip>
          <a:stretch>
            <a:fillRect/>
          </a:stretch>
        </p:blipFill>
        <p:spPr>
          <a:xfrm>
            <a:off x="5240100" y="2051288"/>
            <a:ext cx="360525" cy="360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3"/>
        <p:cNvGrpSpPr/>
        <p:nvPr/>
      </p:nvGrpSpPr>
      <p:grpSpPr>
        <a:xfrm>
          <a:off x="0" y="0"/>
          <a:ext cx="0" cy="0"/>
          <a:chOff x="0" y="0"/>
          <a:chExt cx="0" cy="0"/>
        </a:xfrm>
      </p:grpSpPr>
      <p:sp>
        <p:nvSpPr>
          <p:cNvPr id="204" name="Google Shape;204;p28"/>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28"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06" name="Google Shape;206;p28"/>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pic>
        <p:nvPicPr>
          <p:cNvPr id="207" name="Google Shape;207;p28"/>
          <p:cNvPicPr preferRelativeResize="0"/>
          <p:nvPr/>
        </p:nvPicPr>
        <p:blipFill rotWithShape="1">
          <a:blip r:embed="rId4">
            <a:alphaModFix/>
          </a:blip>
          <a:srcRect l="20808" r="20409"/>
          <a:stretch/>
        </p:blipFill>
        <p:spPr>
          <a:xfrm>
            <a:off x="1750650" y="857603"/>
            <a:ext cx="5642700" cy="34282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1"/>
        <p:cNvGrpSpPr/>
        <p:nvPr/>
      </p:nvGrpSpPr>
      <p:grpSpPr>
        <a:xfrm>
          <a:off x="0" y="0"/>
          <a:ext cx="0" cy="0"/>
          <a:chOff x="0" y="0"/>
          <a:chExt cx="0" cy="0"/>
        </a:xfrm>
      </p:grpSpPr>
      <p:sp>
        <p:nvSpPr>
          <p:cNvPr id="212" name="Google Shape;212;p29"/>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29"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14" name="Google Shape;214;p29"/>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pic>
        <p:nvPicPr>
          <p:cNvPr id="215" name="Google Shape;215;p29"/>
          <p:cNvPicPr preferRelativeResize="0"/>
          <p:nvPr/>
        </p:nvPicPr>
        <p:blipFill>
          <a:blip r:embed="rId4">
            <a:alphaModFix/>
          </a:blip>
          <a:stretch>
            <a:fillRect/>
          </a:stretch>
        </p:blipFill>
        <p:spPr>
          <a:xfrm>
            <a:off x="5078362" y="2472603"/>
            <a:ext cx="2706638" cy="1804425"/>
          </a:xfrm>
          <a:prstGeom prst="rect">
            <a:avLst/>
          </a:prstGeom>
          <a:noFill/>
          <a:ln>
            <a:noFill/>
          </a:ln>
        </p:spPr>
      </p:pic>
      <p:pic>
        <p:nvPicPr>
          <p:cNvPr id="216" name="Google Shape;216;p29"/>
          <p:cNvPicPr preferRelativeResize="0"/>
          <p:nvPr/>
        </p:nvPicPr>
        <p:blipFill>
          <a:blip r:embed="rId5">
            <a:alphaModFix/>
          </a:blip>
          <a:stretch>
            <a:fillRect/>
          </a:stretch>
        </p:blipFill>
        <p:spPr>
          <a:xfrm>
            <a:off x="4809350" y="543366"/>
            <a:ext cx="3244653" cy="1668975"/>
          </a:xfrm>
          <a:prstGeom prst="rect">
            <a:avLst/>
          </a:prstGeom>
          <a:noFill/>
          <a:ln>
            <a:noFill/>
          </a:ln>
        </p:spPr>
      </p:pic>
      <p:pic>
        <p:nvPicPr>
          <p:cNvPr id="217" name="Google Shape;217;p29"/>
          <p:cNvPicPr preferRelativeResize="0"/>
          <p:nvPr/>
        </p:nvPicPr>
        <p:blipFill>
          <a:blip r:embed="rId6">
            <a:alphaModFix/>
          </a:blip>
          <a:stretch>
            <a:fillRect/>
          </a:stretch>
        </p:blipFill>
        <p:spPr>
          <a:xfrm>
            <a:off x="851550" y="1428550"/>
            <a:ext cx="3435825" cy="2286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221"/>
        <p:cNvGrpSpPr/>
        <p:nvPr/>
      </p:nvGrpSpPr>
      <p:grpSpPr>
        <a:xfrm>
          <a:off x="0" y="0"/>
          <a:ext cx="0" cy="0"/>
          <a:chOff x="0" y="0"/>
          <a:chExt cx="0" cy="0"/>
        </a:xfrm>
      </p:grpSpPr>
      <p:sp>
        <p:nvSpPr>
          <p:cNvPr id="222" name="Google Shape;222;p30"/>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30"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24" name="Google Shape;224;p30"/>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pic>
        <p:nvPicPr>
          <p:cNvPr id="225" name="Google Shape;225;p30"/>
          <p:cNvPicPr preferRelativeResize="0"/>
          <p:nvPr/>
        </p:nvPicPr>
        <p:blipFill>
          <a:blip r:embed="rId4">
            <a:alphaModFix/>
          </a:blip>
          <a:stretch>
            <a:fillRect/>
          </a:stretch>
        </p:blipFill>
        <p:spPr>
          <a:xfrm>
            <a:off x="3585750" y="1951625"/>
            <a:ext cx="2575796" cy="1714075"/>
          </a:xfrm>
          <a:prstGeom prst="rect">
            <a:avLst/>
          </a:prstGeom>
          <a:noFill/>
          <a:ln>
            <a:noFill/>
          </a:ln>
        </p:spPr>
      </p:pic>
      <p:sp>
        <p:nvSpPr>
          <p:cNvPr id="226" name="Google Shape;226;p30"/>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Grasp activity!</a:t>
            </a:r>
            <a:endParaRPr sz="3600" b="1">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0"/>
        <p:cNvGrpSpPr/>
        <p:nvPr/>
      </p:nvGrpSpPr>
      <p:grpSpPr>
        <a:xfrm>
          <a:off x="0" y="0"/>
          <a:ext cx="0" cy="0"/>
          <a:chOff x="0" y="0"/>
          <a:chExt cx="0" cy="0"/>
        </a:xfrm>
      </p:grpSpPr>
      <p:sp>
        <p:nvSpPr>
          <p:cNvPr id="231" name="Google Shape;231;p31"/>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2" name="Google Shape;232;p31"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33" name="Google Shape;233;p31"/>
          <p:cNvSpPr txBox="1"/>
          <p:nvPr/>
        </p:nvSpPr>
        <p:spPr>
          <a:xfrm>
            <a:off x="914390" y="16762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3.  Rehabilitation and Robotics</a:t>
            </a:r>
            <a:endParaRPr sz="5400" b="1">
              <a:solidFill>
                <a:srgbClr val="FFFFFF"/>
              </a:solidFill>
              <a:latin typeface="Calibri"/>
              <a:ea typeface="Calibri"/>
              <a:cs typeface="Calibri"/>
              <a:sym typeface="Calibri"/>
            </a:endParaRPr>
          </a:p>
        </p:txBody>
      </p:sp>
      <p:sp>
        <p:nvSpPr>
          <p:cNvPr id="234" name="Google Shape;234;p31"/>
          <p:cNvSpPr txBox="1"/>
          <p:nvPr/>
        </p:nvSpPr>
        <p:spPr>
          <a:xfrm>
            <a:off x="914400" y="3585910"/>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6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8"/>
        <p:cNvGrpSpPr/>
        <p:nvPr/>
      </p:nvGrpSpPr>
      <p:grpSpPr>
        <a:xfrm>
          <a:off x="0" y="0"/>
          <a:ext cx="0" cy="0"/>
          <a:chOff x="0" y="0"/>
          <a:chExt cx="0" cy="0"/>
        </a:xfrm>
      </p:grpSpPr>
      <p:sp>
        <p:nvSpPr>
          <p:cNvPr id="239" name="Google Shape;239;p32"/>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32"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41" name="Google Shape;241;p32"/>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242" name="Google Shape;242;p32"/>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243" name="Google Shape;243;p32"/>
          <p:cNvPicPr preferRelativeResize="0"/>
          <p:nvPr/>
        </p:nvPicPr>
        <p:blipFill>
          <a:blip r:embed="rId4">
            <a:alphaModFix/>
          </a:blip>
          <a:stretch>
            <a:fillRect/>
          </a:stretch>
        </p:blipFill>
        <p:spPr>
          <a:xfrm>
            <a:off x="6505363" y="1203181"/>
            <a:ext cx="2429687" cy="2879999"/>
          </a:xfrm>
          <a:prstGeom prst="rect">
            <a:avLst/>
          </a:prstGeom>
          <a:noFill/>
          <a:ln>
            <a:noFill/>
          </a:ln>
        </p:spPr>
      </p:pic>
      <p:pic>
        <p:nvPicPr>
          <p:cNvPr id="244" name="Google Shape;244;p32"/>
          <p:cNvPicPr preferRelativeResize="0"/>
          <p:nvPr/>
        </p:nvPicPr>
        <p:blipFill>
          <a:blip r:embed="rId5">
            <a:alphaModFix/>
          </a:blip>
          <a:stretch>
            <a:fillRect/>
          </a:stretch>
        </p:blipFill>
        <p:spPr>
          <a:xfrm>
            <a:off x="503996" y="1272613"/>
            <a:ext cx="2392804" cy="1452425"/>
          </a:xfrm>
          <a:prstGeom prst="rect">
            <a:avLst/>
          </a:prstGeom>
          <a:noFill/>
          <a:ln>
            <a:noFill/>
          </a:ln>
        </p:spPr>
      </p:pic>
      <p:pic>
        <p:nvPicPr>
          <p:cNvPr id="245" name="Google Shape;245;p32"/>
          <p:cNvPicPr preferRelativeResize="0"/>
          <p:nvPr/>
        </p:nvPicPr>
        <p:blipFill>
          <a:blip r:embed="rId6">
            <a:alphaModFix/>
          </a:blip>
          <a:stretch>
            <a:fillRect/>
          </a:stretch>
        </p:blipFill>
        <p:spPr>
          <a:xfrm>
            <a:off x="3264206" y="2942768"/>
            <a:ext cx="3004226" cy="1823557"/>
          </a:xfrm>
          <a:prstGeom prst="rect">
            <a:avLst/>
          </a:prstGeom>
          <a:noFill/>
          <a:ln>
            <a:noFill/>
          </a:ln>
        </p:spPr>
      </p:pic>
      <p:pic>
        <p:nvPicPr>
          <p:cNvPr id="246" name="Google Shape;246;p32"/>
          <p:cNvPicPr preferRelativeResize="0"/>
          <p:nvPr/>
        </p:nvPicPr>
        <p:blipFill>
          <a:blip r:embed="rId7">
            <a:alphaModFix/>
          </a:blip>
          <a:stretch>
            <a:fillRect/>
          </a:stretch>
        </p:blipFill>
        <p:spPr>
          <a:xfrm>
            <a:off x="3637045" y="1069309"/>
            <a:ext cx="1869915" cy="1705651"/>
          </a:xfrm>
          <a:prstGeom prst="rect">
            <a:avLst/>
          </a:prstGeom>
          <a:noFill/>
          <a:ln>
            <a:noFill/>
          </a:ln>
        </p:spPr>
      </p:pic>
      <p:pic>
        <p:nvPicPr>
          <p:cNvPr id="247" name="Google Shape;247;p32"/>
          <p:cNvPicPr preferRelativeResize="0"/>
          <p:nvPr/>
        </p:nvPicPr>
        <p:blipFill>
          <a:blip r:embed="rId8">
            <a:alphaModFix/>
          </a:blip>
          <a:stretch>
            <a:fillRect/>
          </a:stretch>
        </p:blipFill>
        <p:spPr>
          <a:xfrm>
            <a:off x="765447" y="2942763"/>
            <a:ext cx="1869916" cy="1823557"/>
          </a:xfrm>
          <a:prstGeom prst="rect">
            <a:avLst/>
          </a:prstGeom>
          <a:noFill/>
          <a:ln w="76200" cap="flat" cmpd="sng">
            <a:solidFill>
              <a:srgbClr val="FF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1"/>
        <p:cNvGrpSpPr/>
        <p:nvPr/>
      </p:nvGrpSpPr>
      <p:grpSpPr>
        <a:xfrm>
          <a:off x="0" y="0"/>
          <a:ext cx="0" cy="0"/>
          <a:chOff x="0" y="0"/>
          <a:chExt cx="0" cy="0"/>
        </a:xfrm>
      </p:grpSpPr>
      <p:sp>
        <p:nvSpPr>
          <p:cNvPr id="252" name="Google Shape;252;p33"/>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33"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54" name="Google Shape;254;p33"/>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255" name="Google Shape;255;p33"/>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256" name="Google Shape;256;p33"/>
          <p:cNvPicPr preferRelativeResize="0"/>
          <p:nvPr/>
        </p:nvPicPr>
        <p:blipFill>
          <a:blip r:embed="rId4">
            <a:alphaModFix/>
          </a:blip>
          <a:stretch>
            <a:fillRect/>
          </a:stretch>
        </p:blipFill>
        <p:spPr>
          <a:xfrm>
            <a:off x="6505363" y="1203181"/>
            <a:ext cx="2429687" cy="2879999"/>
          </a:xfrm>
          <a:prstGeom prst="rect">
            <a:avLst/>
          </a:prstGeom>
          <a:noFill/>
          <a:ln>
            <a:noFill/>
          </a:ln>
        </p:spPr>
      </p:pic>
      <p:pic>
        <p:nvPicPr>
          <p:cNvPr id="257" name="Google Shape;257;p33"/>
          <p:cNvPicPr preferRelativeResize="0"/>
          <p:nvPr/>
        </p:nvPicPr>
        <p:blipFill>
          <a:blip r:embed="rId5">
            <a:alphaModFix/>
          </a:blip>
          <a:stretch>
            <a:fillRect/>
          </a:stretch>
        </p:blipFill>
        <p:spPr>
          <a:xfrm>
            <a:off x="503996" y="1272613"/>
            <a:ext cx="2392804" cy="1452425"/>
          </a:xfrm>
          <a:prstGeom prst="rect">
            <a:avLst/>
          </a:prstGeom>
          <a:noFill/>
          <a:ln w="76200" cap="flat" cmpd="sng">
            <a:solidFill>
              <a:srgbClr val="FF0000"/>
            </a:solidFill>
            <a:prstDash val="solid"/>
            <a:round/>
            <a:headEnd type="none" w="sm" len="sm"/>
            <a:tailEnd type="none" w="sm" len="sm"/>
          </a:ln>
        </p:spPr>
      </p:pic>
      <p:pic>
        <p:nvPicPr>
          <p:cNvPr id="258" name="Google Shape;258;p33"/>
          <p:cNvPicPr preferRelativeResize="0"/>
          <p:nvPr/>
        </p:nvPicPr>
        <p:blipFill>
          <a:blip r:embed="rId6">
            <a:alphaModFix/>
          </a:blip>
          <a:stretch>
            <a:fillRect/>
          </a:stretch>
        </p:blipFill>
        <p:spPr>
          <a:xfrm>
            <a:off x="3264206" y="2942768"/>
            <a:ext cx="3004226" cy="1823557"/>
          </a:xfrm>
          <a:prstGeom prst="rect">
            <a:avLst/>
          </a:prstGeom>
          <a:noFill/>
          <a:ln>
            <a:noFill/>
          </a:ln>
        </p:spPr>
      </p:pic>
      <p:pic>
        <p:nvPicPr>
          <p:cNvPr id="259" name="Google Shape;259;p33"/>
          <p:cNvPicPr preferRelativeResize="0"/>
          <p:nvPr/>
        </p:nvPicPr>
        <p:blipFill>
          <a:blip r:embed="rId7">
            <a:alphaModFix/>
          </a:blip>
          <a:stretch>
            <a:fillRect/>
          </a:stretch>
        </p:blipFill>
        <p:spPr>
          <a:xfrm>
            <a:off x="3637045" y="1069309"/>
            <a:ext cx="1869915" cy="1705651"/>
          </a:xfrm>
          <a:prstGeom prst="rect">
            <a:avLst/>
          </a:prstGeom>
          <a:noFill/>
          <a:ln>
            <a:noFill/>
          </a:ln>
        </p:spPr>
      </p:pic>
      <p:pic>
        <p:nvPicPr>
          <p:cNvPr id="260" name="Google Shape;260;p33"/>
          <p:cNvPicPr preferRelativeResize="0"/>
          <p:nvPr/>
        </p:nvPicPr>
        <p:blipFill>
          <a:blip r:embed="rId8">
            <a:alphaModFix/>
          </a:blip>
          <a:stretch>
            <a:fillRect/>
          </a:stretch>
        </p:blipFill>
        <p:spPr>
          <a:xfrm>
            <a:off x="765447" y="2942763"/>
            <a:ext cx="1869916" cy="182355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4"/>
        <p:cNvGrpSpPr/>
        <p:nvPr/>
      </p:nvGrpSpPr>
      <p:grpSpPr>
        <a:xfrm>
          <a:off x="0" y="0"/>
          <a:ext cx="0" cy="0"/>
          <a:chOff x="0" y="0"/>
          <a:chExt cx="0" cy="0"/>
        </a:xfrm>
      </p:grpSpPr>
      <p:sp>
        <p:nvSpPr>
          <p:cNvPr id="265" name="Google Shape;265;p34"/>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34"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67" name="Google Shape;267;p34"/>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268" name="Google Shape;268;p34"/>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269" name="Google Shape;269;p34"/>
          <p:cNvPicPr preferRelativeResize="0"/>
          <p:nvPr/>
        </p:nvPicPr>
        <p:blipFill>
          <a:blip r:embed="rId4">
            <a:alphaModFix/>
          </a:blip>
          <a:stretch>
            <a:fillRect/>
          </a:stretch>
        </p:blipFill>
        <p:spPr>
          <a:xfrm>
            <a:off x="6505363" y="1203181"/>
            <a:ext cx="2429687" cy="2879999"/>
          </a:xfrm>
          <a:prstGeom prst="rect">
            <a:avLst/>
          </a:prstGeom>
          <a:noFill/>
          <a:ln>
            <a:noFill/>
          </a:ln>
        </p:spPr>
      </p:pic>
      <p:pic>
        <p:nvPicPr>
          <p:cNvPr id="270" name="Google Shape;270;p34"/>
          <p:cNvPicPr preferRelativeResize="0"/>
          <p:nvPr/>
        </p:nvPicPr>
        <p:blipFill>
          <a:blip r:embed="rId5">
            <a:alphaModFix/>
          </a:blip>
          <a:stretch>
            <a:fillRect/>
          </a:stretch>
        </p:blipFill>
        <p:spPr>
          <a:xfrm>
            <a:off x="503996" y="1272613"/>
            <a:ext cx="2392804" cy="1452425"/>
          </a:xfrm>
          <a:prstGeom prst="rect">
            <a:avLst/>
          </a:prstGeom>
          <a:noFill/>
          <a:ln>
            <a:noFill/>
          </a:ln>
        </p:spPr>
      </p:pic>
      <p:pic>
        <p:nvPicPr>
          <p:cNvPr id="271" name="Google Shape;271;p34"/>
          <p:cNvPicPr preferRelativeResize="0"/>
          <p:nvPr/>
        </p:nvPicPr>
        <p:blipFill>
          <a:blip r:embed="rId6">
            <a:alphaModFix/>
          </a:blip>
          <a:stretch>
            <a:fillRect/>
          </a:stretch>
        </p:blipFill>
        <p:spPr>
          <a:xfrm>
            <a:off x="3264206" y="2942768"/>
            <a:ext cx="3004226" cy="1823557"/>
          </a:xfrm>
          <a:prstGeom prst="rect">
            <a:avLst/>
          </a:prstGeom>
          <a:noFill/>
          <a:ln>
            <a:noFill/>
          </a:ln>
        </p:spPr>
      </p:pic>
      <p:pic>
        <p:nvPicPr>
          <p:cNvPr id="272" name="Google Shape;272;p34"/>
          <p:cNvPicPr preferRelativeResize="0"/>
          <p:nvPr/>
        </p:nvPicPr>
        <p:blipFill>
          <a:blip r:embed="rId7">
            <a:alphaModFix/>
          </a:blip>
          <a:stretch>
            <a:fillRect/>
          </a:stretch>
        </p:blipFill>
        <p:spPr>
          <a:xfrm>
            <a:off x="3637045" y="1069309"/>
            <a:ext cx="1869915" cy="1705651"/>
          </a:xfrm>
          <a:prstGeom prst="rect">
            <a:avLst/>
          </a:prstGeom>
          <a:noFill/>
          <a:ln w="76200" cap="flat" cmpd="sng">
            <a:solidFill>
              <a:srgbClr val="FF0000"/>
            </a:solidFill>
            <a:prstDash val="solid"/>
            <a:round/>
            <a:headEnd type="none" w="sm" len="sm"/>
            <a:tailEnd type="none" w="sm" len="sm"/>
          </a:ln>
        </p:spPr>
      </p:pic>
      <p:pic>
        <p:nvPicPr>
          <p:cNvPr id="273" name="Google Shape;273;p34"/>
          <p:cNvPicPr preferRelativeResize="0"/>
          <p:nvPr/>
        </p:nvPicPr>
        <p:blipFill>
          <a:blip r:embed="rId8">
            <a:alphaModFix/>
          </a:blip>
          <a:stretch>
            <a:fillRect/>
          </a:stretch>
        </p:blipFill>
        <p:spPr>
          <a:xfrm>
            <a:off x="765447" y="2942763"/>
            <a:ext cx="1869916" cy="18235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7"/>
        <p:cNvGrpSpPr/>
        <p:nvPr/>
      </p:nvGrpSpPr>
      <p:grpSpPr>
        <a:xfrm>
          <a:off x="0" y="0"/>
          <a:ext cx="0" cy="0"/>
          <a:chOff x="0" y="0"/>
          <a:chExt cx="0" cy="0"/>
        </a:xfrm>
      </p:grpSpPr>
      <p:sp>
        <p:nvSpPr>
          <p:cNvPr id="278" name="Google Shape;278;p35"/>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35"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80" name="Google Shape;280;p35"/>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pic>
        <p:nvPicPr>
          <p:cNvPr id="281" name="Google Shape;281;p35"/>
          <p:cNvPicPr preferRelativeResize="0"/>
          <p:nvPr/>
        </p:nvPicPr>
        <p:blipFill>
          <a:blip r:embed="rId4">
            <a:alphaModFix/>
          </a:blip>
          <a:stretch>
            <a:fillRect/>
          </a:stretch>
        </p:blipFill>
        <p:spPr>
          <a:xfrm>
            <a:off x="6505363" y="1203181"/>
            <a:ext cx="2429687" cy="2879999"/>
          </a:xfrm>
          <a:prstGeom prst="rect">
            <a:avLst/>
          </a:prstGeom>
          <a:noFill/>
          <a:ln w="76200" cap="flat" cmpd="sng">
            <a:solidFill>
              <a:srgbClr val="FF0000"/>
            </a:solidFill>
            <a:prstDash val="solid"/>
            <a:round/>
            <a:headEnd type="none" w="sm" len="sm"/>
            <a:tailEnd type="none" w="sm" len="sm"/>
          </a:ln>
        </p:spPr>
      </p:pic>
      <p:pic>
        <p:nvPicPr>
          <p:cNvPr id="282" name="Google Shape;282;p35"/>
          <p:cNvPicPr preferRelativeResize="0"/>
          <p:nvPr/>
        </p:nvPicPr>
        <p:blipFill>
          <a:blip r:embed="rId5">
            <a:alphaModFix/>
          </a:blip>
          <a:stretch>
            <a:fillRect/>
          </a:stretch>
        </p:blipFill>
        <p:spPr>
          <a:xfrm>
            <a:off x="503996" y="1272613"/>
            <a:ext cx="2392804" cy="1452425"/>
          </a:xfrm>
          <a:prstGeom prst="rect">
            <a:avLst/>
          </a:prstGeom>
          <a:noFill/>
          <a:ln>
            <a:noFill/>
          </a:ln>
        </p:spPr>
      </p:pic>
      <p:pic>
        <p:nvPicPr>
          <p:cNvPr id="283" name="Google Shape;283;p35"/>
          <p:cNvPicPr preferRelativeResize="0"/>
          <p:nvPr/>
        </p:nvPicPr>
        <p:blipFill>
          <a:blip r:embed="rId6">
            <a:alphaModFix/>
          </a:blip>
          <a:stretch>
            <a:fillRect/>
          </a:stretch>
        </p:blipFill>
        <p:spPr>
          <a:xfrm>
            <a:off x="3264206" y="2942768"/>
            <a:ext cx="3004226" cy="1823557"/>
          </a:xfrm>
          <a:prstGeom prst="rect">
            <a:avLst/>
          </a:prstGeom>
          <a:noFill/>
          <a:ln>
            <a:noFill/>
          </a:ln>
        </p:spPr>
      </p:pic>
      <p:pic>
        <p:nvPicPr>
          <p:cNvPr id="284" name="Google Shape;284;p35"/>
          <p:cNvPicPr preferRelativeResize="0"/>
          <p:nvPr/>
        </p:nvPicPr>
        <p:blipFill>
          <a:blip r:embed="rId7">
            <a:alphaModFix/>
          </a:blip>
          <a:stretch>
            <a:fillRect/>
          </a:stretch>
        </p:blipFill>
        <p:spPr>
          <a:xfrm>
            <a:off x="3637045" y="1069309"/>
            <a:ext cx="1869915" cy="1705651"/>
          </a:xfrm>
          <a:prstGeom prst="rect">
            <a:avLst/>
          </a:prstGeom>
          <a:noFill/>
          <a:ln>
            <a:noFill/>
          </a:ln>
        </p:spPr>
      </p:pic>
      <p:pic>
        <p:nvPicPr>
          <p:cNvPr id="285" name="Google Shape;285;p35"/>
          <p:cNvPicPr preferRelativeResize="0"/>
          <p:nvPr/>
        </p:nvPicPr>
        <p:blipFill>
          <a:blip r:embed="rId8">
            <a:alphaModFix/>
          </a:blip>
          <a:stretch>
            <a:fillRect/>
          </a:stretch>
        </p:blipFill>
        <p:spPr>
          <a:xfrm>
            <a:off x="765447" y="2942763"/>
            <a:ext cx="1869916" cy="18235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
        <p:cNvGrpSpPr/>
        <p:nvPr/>
      </p:nvGrpSpPr>
      <p:grpSpPr>
        <a:xfrm>
          <a:off x="0" y="0"/>
          <a:ext cx="0" cy="0"/>
          <a:chOff x="0" y="0"/>
          <a:chExt cx="0" cy="0"/>
        </a:xfrm>
      </p:grpSpPr>
      <p:sp>
        <p:nvSpPr>
          <p:cNvPr id="89" name="Google Shape;89;p18"/>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8"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91" name="Google Shape;91;p18"/>
          <p:cNvSpPr txBox="1"/>
          <p:nvPr/>
        </p:nvSpPr>
        <p:spPr>
          <a:xfrm>
            <a:off x="1666790" y="2406096"/>
            <a:ext cx="6562800" cy="901500"/>
          </a:xfrm>
          <a:prstGeom prst="rect">
            <a:avLst/>
          </a:prstGeom>
          <a:noFill/>
          <a:ln>
            <a:noFill/>
          </a:ln>
        </p:spPr>
        <p:txBody>
          <a:bodyPr spcFirstLastPara="1" wrap="square" lIns="91425" tIns="91425" rIns="91425" bIns="91425" anchor="t" anchorCtr="0">
            <a:noAutofit/>
          </a:bodyPr>
          <a:lstStyle/>
          <a:p>
            <a:pPr marL="457200" lvl="0" indent="-571500" algn="l" rtl="0">
              <a:spcBef>
                <a:spcPts val="0"/>
              </a:spcBef>
              <a:spcAft>
                <a:spcPts val="0"/>
              </a:spcAft>
              <a:buClr>
                <a:srgbClr val="FFFFFF"/>
              </a:buClr>
              <a:buSzPts val="5400"/>
              <a:buFont typeface="Calibri"/>
              <a:buAutoNum type="arabicPeriod"/>
            </a:pPr>
            <a:r>
              <a:rPr lang="en" sz="5400" b="1">
                <a:solidFill>
                  <a:srgbClr val="FFFFFF"/>
                </a:solidFill>
                <a:latin typeface="Calibri"/>
                <a:ea typeface="Calibri"/>
                <a:cs typeface="Calibri"/>
                <a:sym typeface="Calibri"/>
              </a:rPr>
              <a:t>What is Disability?</a:t>
            </a:r>
            <a:endParaRPr sz="5400" b="1">
              <a:solidFill>
                <a:srgbClr val="FFFFFF"/>
              </a:solidFill>
              <a:latin typeface="Calibri"/>
              <a:ea typeface="Calibri"/>
              <a:cs typeface="Calibri"/>
              <a:sym typeface="Calibri"/>
            </a:endParaRPr>
          </a:p>
        </p:txBody>
      </p:sp>
      <p:sp>
        <p:nvSpPr>
          <p:cNvPr id="92" name="Google Shape;92;p18"/>
          <p:cNvSpPr txBox="1"/>
          <p:nvPr/>
        </p:nvSpPr>
        <p:spPr>
          <a:xfrm>
            <a:off x="914400" y="3585910"/>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2"/>
                </a:solidFill>
              </a:rPr>
              <a:t>In General</a:t>
            </a:r>
            <a:endParaRPr sz="26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
        <p:cNvGrpSpPr/>
        <p:nvPr/>
      </p:nvGrpSpPr>
      <p:grpSpPr>
        <a:xfrm>
          <a:off x="0" y="0"/>
          <a:ext cx="0" cy="0"/>
          <a:chOff x="0" y="0"/>
          <a:chExt cx="0" cy="0"/>
        </a:xfrm>
      </p:grpSpPr>
      <p:sp>
        <p:nvSpPr>
          <p:cNvPr id="290" name="Google Shape;290;p36"/>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36"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292" name="Google Shape;292;p36"/>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pic>
        <p:nvPicPr>
          <p:cNvPr id="293" name="Google Shape;293;p36"/>
          <p:cNvPicPr preferRelativeResize="0"/>
          <p:nvPr/>
        </p:nvPicPr>
        <p:blipFill>
          <a:blip r:embed="rId4">
            <a:alphaModFix/>
          </a:blip>
          <a:stretch>
            <a:fillRect/>
          </a:stretch>
        </p:blipFill>
        <p:spPr>
          <a:xfrm>
            <a:off x="6505363" y="1203181"/>
            <a:ext cx="2429687" cy="2879999"/>
          </a:xfrm>
          <a:prstGeom prst="rect">
            <a:avLst/>
          </a:prstGeom>
          <a:noFill/>
          <a:ln>
            <a:noFill/>
          </a:ln>
        </p:spPr>
      </p:pic>
      <p:pic>
        <p:nvPicPr>
          <p:cNvPr id="294" name="Google Shape;294;p36"/>
          <p:cNvPicPr preferRelativeResize="0"/>
          <p:nvPr/>
        </p:nvPicPr>
        <p:blipFill>
          <a:blip r:embed="rId5">
            <a:alphaModFix/>
          </a:blip>
          <a:stretch>
            <a:fillRect/>
          </a:stretch>
        </p:blipFill>
        <p:spPr>
          <a:xfrm>
            <a:off x="503996" y="1272613"/>
            <a:ext cx="2392804" cy="1452425"/>
          </a:xfrm>
          <a:prstGeom prst="rect">
            <a:avLst/>
          </a:prstGeom>
          <a:noFill/>
          <a:ln>
            <a:noFill/>
          </a:ln>
        </p:spPr>
      </p:pic>
      <p:pic>
        <p:nvPicPr>
          <p:cNvPr id="295" name="Google Shape;295;p36"/>
          <p:cNvPicPr preferRelativeResize="0"/>
          <p:nvPr/>
        </p:nvPicPr>
        <p:blipFill>
          <a:blip r:embed="rId6">
            <a:alphaModFix/>
          </a:blip>
          <a:stretch>
            <a:fillRect/>
          </a:stretch>
        </p:blipFill>
        <p:spPr>
          <a:xfrm>
            <a:off x="3264206" y="2942768"/>
            <a:ext cx="3004226" cy="1823557"/>
          </a:xfrm>
          <a:prstGeom prst="rect">
            <a:avLst/>
          </a:prstGeom>
          <a:noFill/>
          <a:ln w="76200" cap="flat" cmpd="sng">
            <a:solidFill>
              <a:srgbClr val="FF0000"/>
            </a:solidFill>
            <a:prstDash val="solid"/>
            <a:round/>
            <a:headEnd type="none" w="sm" len="sm"/>
            <a:tailEnd type="none" w="sm" len="sm"/>
          </a:ln>
        </p:spPr>
      </p:pic>
      <p:pic>
        <p:nvPicPr>
          <p:cNvPr id="296" name="Google Shape;296;p36"/>
          <p:cNvPicPr preferRelativeResize="0"/>
          <p:nvPr/>
        </p:nvPicPr>
        <p:blipFill>
          <a:blip r:embed="rId7">
            <a:alphaModFix/>
          </a:blip>
          <a:stretch>
            <a:fillRect/>
          </a:stretch>
        </p:blipFill>
        <p:spPr>
          <a:xfrm>
            <a:off x="3637045" y="1069309"/>
            <a:ext cx="1869915" cy="1705651"/>
          </a:xfrm>
          <a:prstGeom prst="rect">
            <a:avLst/>
          </a:prstGeom>
          <a:noFill/>
          <a:ln>
            <a:noFill/>
          </a:ln>
        </p:spPr>
      </p:pic>
      <p:pic>
        <p:nvPicPr>
          <p:cNvPr id="297" name="Google Shape;297;p36"/>
          <p:cNvPicPr preferRelativeResize="0"/>
          <p:nvPr/>
        </p:nvPicPr>
        <p:blipFill>
          <a:blip r:embed="rId8">
            <a:alphaModFix/>
          </a:blip>
          <a:stretch>
            <a:fillRect/>
          </a:stretch>
        </p:blipFill>
        <p:spPr>
          <a:xfrm>
            <a:off x="765447" y="2942763"/>
            <a:ext cx="1869916" cy="18235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1"/>
        <p:cNvGrpSpPr/>
        <p:nvPr/>
      </p:nvGrpSpPr>
      <p:grpSpPr>
        <a:xfrm>
          <a:off x="0" y="0"/>
          <a:ext cx="0" cy="0"/>
          <a:chOff x="0" y="0"/>
          <a:chExt cx="0" cy="0"/>
        </a:xfrm>
      </p:grpSpPr>
      <p:sp>
        <p:nvSpPr>
          <p:cNvPr id="302" name="Google Shape;302;p37"/>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37"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04" name="Google Shape;304;p37"/>
          <p:cNvSpPr txBox="1"/>
          <p:nvPr/>
        </p:nvSpPr>
        <p:spPr>
          <a:xfrm>
            <a:off x="914390" y="249194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4.  Circuit Basics</a:t>
            </a:r>
            <a:endParaRPr sz="5400" b="1">
              <a:solidFill>
                <a:srgbClr val="FFFFFF"/>
              </a:solidFill>
              <a:latin typeface="Calibri"/>
              <a:ea typeface="Calibri"/>
              <a:cs typeface="Calibri"/>
              <a:sym typeface="Calibri"/>
            </a:endParaRPr>
          </a:p>
        </p:txBody>
      </p:sp>
      <p:sp>
        <p:nvSpPr>
          <p:cNvPr id="305" name="Google Shape;305;p37"/>
          <p:cNvSpPr txBox="1"/>
          <p:nvPr/>
        </p:nvSpPr>
        <p:spPr>
          <a:xfrm>
            <a:off x="914400" y="3585910"/>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6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9"/>
        <p:cNvGrpSpPr/>
        <p:nvPr/>
      </p:nvGrpSpPr>
      <p:grpSpPr>
        <a:xfrm>
          <a:off x="0" y="0"/>
          <a:ext cx="0" cy="0"/>
          <a:chOff x="0" y="0"/>
          <a:chExt cx="0" cy="0"/>
        </a:xfrm>
      </p:grpSpPr>
      <p:sp>
        <p:nvSpPr>
          <p:cNvPr id="310" name="Google Shape;310;p38"/>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38"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12" name="Google Shape;312;p38"/>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13" name="Google Shape;313;p38"/>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314" name="Google Shape;314;p38"/>
          <p:cNvPicPr preferRelativeResize="0"/>
          <p:nvPr/>
        </p:nvPicPr>
        <p:blipFill>
          <a:blip r:embed="rId4">
            <a:alphaModFix/>
          </a:blip>
          <a:stretch>
            <a:fillRect/>
          </a:stretch>
        </p:blipFill>
        <p:spPr>
          <a:xfrm>
            <a:off x="684042" y="1471011"/>
            <a:ext cx="2513424" cy="1493657"/>
          </a:xfrm>
          <a:prstGeom prst="rect">
            <a:avLst/>
          </a:prstGeom>
          <a:noFill/>
          <a:ln>
            <a:noFill/>
          </a:ln>
        </p:spPr>
      </p:pic>
      <p:pic>
        <p:nvPicPr>
          <p:cNvPr id="315" name="Google Shape;315;p38"/>
          <p:cNvPicPr preferRelativeResize="0"/>
          <p:nvPr/>
        </p:nvPicPr>
        <p:blipFill>
          <a:blip r:embed="rId5">
            <a:alphaModFix/>
          </a:blip>
          <a:stretch>
            <a:fillRect/>
          </a:stretch>
        </p:blipFill>
        <p:spPr>
          <a:xfrm>
            <a:off x="5630452" y="3467199"/>
            <a:ext cx="3052668" cy="1232471"/>
          </a:xfrm>
          <a:prstGeom prst="rect">
            <a:avLst/>
          </a:prstGeom>
          <a:noFill/>
          <a:ln>
            <a:noFill/>
          </a:ln>
        </p:spPr>
      </p:pic>
      <p:sp>
        <p:nvSpPr>
          <p:cNvPr id="316" name="Google Shape;316;p38"/>
          <p:cNvSpPr txBox="1"/>
          <p:nvPr/>
        </p:nvSpPr>
        <p:spPr>
          <a:xfrm>
            <a:off x="-631060" y="7218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The Basics of Circuitry</a:t>
            </a:r>
            <a:endParaRPr sz="3600" b="1">
              <a:solidFill>
                <a:srgbClr val="FFFFFF"/>
              </a:solidFill>
              <a:latin typeface="Calibri"/>
              <a:ea typeface="Calibri"/>
              <a:cs typeface="Calibri"/>
              <a:sym typeface="Calibri"/>
            </a:endParaRPr>
          </a:p>
        </p:txBody>
      </p:sp>
      <p:pic>
        <p:nvPicPr>
          <p:cNvPr id="317" name="Google Shape;317;p38"/>
          <p:cNvPicPr preferRelativeResize="0"/>
          <p:nvPr/>
        </p:nvPicPr>
        <p:blipFill>
          <a:blip r:embed="rId6">
            <a:alphaModFix/>
          </a:blip>
          <a:stretch>
            <a:fillRect/>
          </a:stretch>
        </p:blipFill>
        <p:spPr>
          <a:xfrm>
            <a:off x="2024050" y="1951625"/>
            <a:ext cx="5095875" cy="2057400"/>
          </a:xfrm>
          <a:prstGeom prst="rect">
            <a:avLst/>
          </a:prstGeom>
          <a:noFill/>
          <a:ln w="19050" cap="flat" cmpd="sng">
            <a:solidFill>
              <a:schemeClr val="lt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1"/>
        <p:cNvGrpSpPr/>
        <p:nvPr/>
      </p:nvGrpSpPr>
      <p:grpSpPr>
        <a:xfrm>
          <a:off x="0" y="0"/>
          <a:ext cx="0" cy="0"/>
          <a:chOff x="0" y="0"/>
          <a:chExt cx="0" cy="0"/>
        </a:xfrm>
      </p:grpSpPr>
      <p:sp>
        <p:nvSpPr>
          <p:cNvPr id="322" name="Google Shape;322;p39"/>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39"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24" name="Google Shape;324;p39"/>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25" name="Google Shape;325;p39"/>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sp>
        <p:nvSpPr>
          <p:cNvPr id="326" name="Google Shape;326;p39"/>
          <p:cNvSpPr txBox="1"/>
          <p:nvPr/>
        </p:nvSpPr>
        <p:spPr>
          <a:xfrm>
            <a:off x="-1469260" y="7218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FFFFFF"/>
                </a:solidFill>
                <a:latin typeface="Calibri"/>
                <a:ea typeface="Calibri"/>
                <a:cs typeface="Calibri"/>
                <a:sym typeface="Calibri"/>
              </a:rPr>
              <a:t>Two Circuits</a:t>
            </a:r>
            <a:endParaRPr sz="3600" b="1">
              <a:solidFill>
                <a:srgbClr val="FFFFFF"/>
              </a:solidFill>
              <a:latin typeface="Calibri"/>
              <a:ea typeface="Calibri"/>
              <a:cs typeface="Calibri"/>
              <a:sym typeface="Calibri"/>
            </a:endParaRPr>
          </a:p>
        </p:txBody>
      </p:sp>
      <p:pic>
        <p:nvPicPr>
          <p:cNvPr id="327" name="Google Shape;327;p39"/>
          <p:cNvPicPr preferRelativeResize="0"/>
          <p:nvPr/>
        </p:nvPicPr>
        <p:blipFill rotWithShape="1">
          <a:blip r:embed="rId4">
            <a:alphaModFix/>
          </a:blip>
          <a:srcRect l="6219" r="6306"/>
          <a:stretch/>
        </p:blipFill>
        <p:spPr>
          <a:xfrm>
            <a:off x="554975" y="1547200"/>
            <a:ext cx="4166075" cy="3190875"/>
          </a:xfrm>
          <a:prstGeom prst="rect">
            <a:avLst/>
          </a:prstGeom>
          <a:noFill/>
          <a:ln>
            <a:noFill/>
          </a:ln>
        </p:spPr>
      </p:pic>
      <p:pic>
        <p:nvPicPr>
          <p:cNvPr id="328" name="Google Shape;328;p39"/>
          <p:cNvPicPr preferRelativeResize="0"/>
          <p:nvPr/>
        </p:nvPicPr>
        <p:blipFill>
          <a:blip r:embed="rId5">
            <a:alphaModFix/>
          </a:blip>
          <a:stretch>
            <a:fillRect/>
          </a:stretch>
        </p:blipFill>
        <p:spPr>
          <a:xfrm>
            <a:off x="5129800" y="2003875"/>
            <a:ext cx="3847875" cy="20547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2"/>
        <p:cNvGrpSpPr/>
        <p:nvPr/>
      </p:nvGrpSpPr>
      <p:grpSpPr>
        <a:xfrm>
          <a:off x="0" y="0"/>
          <a:ext cx="0" cy="0"/>
          <a:chOff x="0" y="0"/>
          <a:chExt cx="0" cy="0"/>
        </a:xfrm>
      </p:grpSpPr>
      <p:sp>
        <p:nvSpPr>
          <p:cNvPr id="333" name="Google Shape;333;p40"/>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4" name="Google Shape;334;p40"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35" name="Google Shape;335;p40"/>
          <p:cNvSpPr txBox="1"/>
          <p:nvPr/>
        </p:nvSpPr>
        <p:spPr>
          <a:xfrm>
            <a:off x="914390" y="249194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5.  Gamification</a:t>
            </a:r>
            <a:endParaRPr sz="5400" b="1">
              <a:solidFill>
                <a:srgbClr val="FFFFFF"/>
              </a:solidFill>
              <a:latin typeface="Calibri"/>
              <a:ea typeface="Calibri"/>
              <a:cs typeface="Calibri"/>
              <a:sym typeface="Calibri"/>
            </a:endParaRPr>
          </a:p>
        </p:txBody>
      </p:sp>
      <p:sp>
        <p:nvSpPr>
          <p:cNvPr id="336" name="Google Shape;336;p40"/>
          <p:cNvSpPr txBox="1"/>
          <p:nvPr/>
        </p:nvSpPr>
        <p:spPr>
          <a:xfrm>
            <a:off x="914400" y="3585910"/>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0"/>
        <p:cNvGrpSpPr/>
        <p:nvPr/>
      </p:nvGrpSpPr>
      <p:grpSpPr>
        <a:xfrm>
          <a:off x="0" y="0"/>
          <a:ext cx="0" cy="0"/>
          <a:chOff x="0" y="0"/>
          <a:chExt cx="0" cy="0"/>
        </a:xfrm>
      </p:grpSpPr>
      <p:sp>
        <p:nvSpPr>
          <p:cNvPr id="341" name="Google Shape;341;p41"/>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41"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43" name="Google Shape;343;p41"/>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44" name="Google Shape;344;p41"/>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345" name="Google Shape;345;p41"/>
          <p:cNvPicPr preferRelativeResize="0"/>
          <p:nvPr/>
        </p:nvPicPr>
        <p:blipFill>
          <a:blip r:embed="rId4">
            <a:alphaModFix/>
          </a:blip>
          <a:stretch>
            <a:fillRect/>
          </a:stretch>
        </p:blipFill>
        <p:spPr>
          <a:xfrm>
            <a:off x="810403" y="1668475"/>
            <a:ext cx="1758787" cy="1042875"/>
          </a:xfrm>
          <a:prstGeom prst="rect">
            <a:avLst/>
          </a:prstGeom>
          <a:noFill/>
          <a:ln>
            <a:noFill/>
          </a:ln>
        </p:spPr>
      </p:pic>
      <p:pic>
        <p:nvPicPr>
          <p:cNvPr id="346" name="Google Shape;346;p41"/>
          <p:cNvPicPr preferRelativeResize="0"/>
          <p:nvPr/>
        </p:nvPicPr>
        <p:blipFill rotWithShape="1">
          <a:blip r:embed="rId5">
            <a:alphaModFix/>
          </a:blip>
          <a:srcRect l="2856" t="20303" r="3185" b="32068"/>
          <a:stretch/>
        </p:blipFill>
        <p:spPr>
          <a:xfrm>
            <a:off x="569898" y="3478323"/>
            <a:ext cx="2658273" cy="901500"/>
          </a:xfrm>
          <a:prstGeom prst="rect">
            <a:avLst/>
          </a:prstGeom>
          <a:noFill/>
          <a:ln>
            <a:noFill/>
          </a:ln>
        </p:spPr>
      </p:pic>
      <p:pic>
        <p:nvPicPr>
          <p:cNvPr id="347" name="Google Shape;347;p41"/>
          <p:cNvPicPr preferRelativeResize="0"/>
          <p:nvPr/>
        </p:nvPicPr>
        <p:blipFill>
          <a:blip r:embed="rId6">
            <a:alphaModFix/>
          </a:blip>
          <a:stretch>
            <a:fillRect/>
          </a:stretch>
        </p:blipFill>
        <p:spPr>
          <a:xfrm>
            <a:off x="4330501" y="76761"/>
            <a:ext cx="4254500" cy="4737975"/>
          </a:xfrm>
          <a:prstGeom prst="rect">
            <a:avLst/>
          </a:prstGeom>
          <a:noFill/>
          <a:ln>
            <a:noFill/>
          </a:ln>
        </p:spPr>
      </p:pic>
      <p:sp>
        <p:nvSpPr>
          <p:cNvPr id="348" name="Google Shape;348;p41"/>
          <p:cNvSpPr/>
          <p:nvPr/>
        </p:nvSpPr>
        <p:spPr>
          <a:xfrm>
            <a:off x="4880125" y="316450"/>
            <a:ext cx="1715400" cy="1065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1"/>
          <p:cNvSpPr/>
          <p:nvPr/>
        </p:nvSpPr>
        <p:spPr>
          <a:xfrm>
            <a:off x="6595525" y="4014125"/>
            <a:ext cx="1715400" cy="739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3"/>
        <p:cNvGrpSpPr/>
        <p:nvPr/>
      </p:nvGrpSpPr>
      <p:grpSpPr>
        <a:xfrm>
          <a:off x="0" y="0"/>
          <a:ext cx="0" cy="0"/>
          <a:chOff x="0" y="0"/>
          <a:chExt cx="0" cy="0"/>
        </a:xfrm>
      </p:grpSpPr>
      <p:sp>
        <p:nvSpPr>
          <p:cNvPr id="354" name="Google Shape;354;p42"/>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42"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56" name="Google Shape;356;p42"/>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57" name="Google Shape;357;p42"/>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358" name="Google Shape;358;p42"/>
          <p:cNvPicPr preferRelativeResize="0"/>
          <p:nvPr/>
        </p:nvPicPr>
        <p:blipFill>
          <a:blip r:embed="rId4">
            <a:alphaModFix/>
          </a:blip>
          <a:stretch>
            <a:fillRect/>
          </a:stretch>
        </p:blipFill>
        <p:spPr>
          <a:xfrm>
            <a:off x="3684200" y="890425"/>
            <a:ext cx="5246050" cy="3110650"/>
          </a:xfrm>
          <a:prstGeom prst="rect">
            <a:avLst/>
          </a:prstGeom>
          <a:noFill/>
          <a:ln>
            <a:noFill/>
          </a:ln>
        </p:spPr>
      </p:pic>
      <p:pic>
        <p:nvPicPr>
          <p:cNvPr id="359" name="Google Shape;359;p42"/>
          <p:cNvPicPr preferRelativeResize="0"/>
          <p:nvPr/>
        </p:nvPicPr>
        <p:blipFill rotWithShape="1">
          <a:blip r:embed="rId5">
            <a:alphaModFix/>
          </a:blip>
          <a:srcRect l="2856" t="20303" r="3185" b="32068"/>
          <a:stretch/>
        </p:blipFill>
        <p:spPr>
          <a:xfrm>
            <a:off x="569898" y="3478323"/>
            <a:ext cx="2658273" cy="901500"/>
          </a:xfrm>
          <a:prstGeom prst="rect">
            <a:avLst/>
          </a:prstGeom>
          <a:noFill/>
          <a:ln>
            <a:noFill/>
          </a:ln>
        </p:spPr>
      </p:pic>
      <p:pic>
        <p:nvPicPr>
          <p:cNvPr id="360" name="Google Shape;360;p42"/>
          <p:cNvPicPr preferRelativeResize="0"/>
          <p:nvPr/>
        </p:nvPicPr>
        <p:blipFill>
          <a:blip r:embed="rId6">
            <a:alphaModFix/>
          </a:blip>
          <a:stretch>
            <a:fillRect/>
          </a:stretch>
        </p:blipFill>
        <p:spPr>
          <a:xfrm>
            <a:off x="675450" y="1050114"/>
            <a:ext cx="1758800" cy="19586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4"/>
        <p:cNvGrpSpPr/>
        <p:nvPr/>
      </p:nvGrpSpPr>
      <p:grpSpPr>
        <a:xfrm>
          <a:off x="0" y="0"/>
          <a:ext cx="0" cy="0"/>
          <a:chOff x="0" y="0"/>
          <a:chExt cx="0" cy="0"/>
        </a:xfrm>
      </p:grpSpPr>
      <p:sp>
        <p:nvSpPr>
          <p:cNvPr id="365" name="Google Shape;365;p43"/>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6" name="Google Shape;366;p43"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67" name="Google Shape;367;p43"/>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68" name="Google Shape;368;p43"/>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369" name="Google Shape;369;p43"/>
          <p:cNvPicPr preferRelativeResize="0"/>
          <p:nvPr/>
        </p:nvPicPr>
        <p:blipFill>
          <a:blip r:embed="rId4">
            <a:alphaModFix/>
          </a:blip>
          <a:stretch>
            <a:fillRect/>
          </a:stretch>
        </p:blipFill>
        <p:spPr>
          <a:xfrm>
            <a:off x="675450" y="3355025"/>
            <a:ext cx="2373675" cy="1407475"/>
          </a:xfrm>
          <a:prstGeom prst="rect">
            <a:avLst/>
          </a:prstGeom>
          <a:noFill/>
          <a:ln>
            <a:noFill/>
          </a:ln>
        </p:spPr>
      </p:pic>
      <p:pic>
        <p:nvPicPr>
          <p:cNvPr id="370" name="Google Shape;370;p43"/>
          <p:cNvPicPr preferRelativeResize="0"/>
          <p:nvPr/>
        </p:nvPicPr>
        <p:blipFill rotWithShape="1">
          <a:blip r:embed="rId5">
            <a:alphaModFix/>
          </a:blip>
          <a:srcRect l="2856" t="20303" r="3185" b="32068"/>
          <a:stretch/>
        </p:blipFill>
        <p:spPr>
          <a:xfrm>
            <a:off x="2891650" y="1010613"/>
            <a:ext cx="6008576" cy="2037676"/>
          </a:xfrm>
          <a:prstGeom prst="rect">
            <a:avLst/>
          </a:prstGeom>
          <a:noFill/>
          <a:ln>
            <a:noFill/>
          </a:ln>
        </p:spPr>
      </p:pic>
      <p:pic>
        <p:nvPicPr>
          <p:cNvPr id="371" name="Google Shape;371;p43"/>
          <p:cNvPicPr preferRelativeResize="0"/>
          <p:nvPr/>
        </p:nvPicPr>
        <p:blipFill>
          <a:blip r:embed="rId6">
            <a:alphaModFix/>
          </a:blip>
          <a:stretch>
            <a:fillRect/>
          </a:stretch>
        </p:blipFill>
        <p:spPr>
          <a:xfrm>
            <a:off x="675450" y="1050114"/>
            <a:ext cx="1758800" cy="195866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5"/>
        <p:cNvGrpSpPr/>
        <p:nvPr/>
      </p:nvGrpSpPr>
      <p:grpSpPr>
        <a:xfrm>
          <a:off x="0" y="0"/>
          <a:ext cx="0" cy="0"/>
          <a:chOff x="0" y="0"/>
          <a:chExt cx="0" cy="0"/>
        </a:xfrm>
      </p:grpSpPr>
      <p:sp>
        <p:nvSpPr>
          <p:cNvPr id="376" name="Google Shape;376;p44"/>
          <p:cNvSpPr/>
          <p:nvPr/>
        </p:nvSpPr>
        <p:spPr>
          <a:xfrm>
            <a:off x="0" y="-45300"/>
            <a:ext cx="9144000" cy="49821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7" name="Google Shape;377;p44"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78" name="Google Shape;378;p44"/>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500" b="1">
              <a:solidFill>
                <a:srgbClr val="FFFFFF"/>
              </a:solidFill>
              <a:latin typeface="Calibri"/>
              <a:ea typeface="Calibri"/>
              <a:cs typeface="Calibri"/>
              <a:sym typeface="Calibri"/>
            </a:endParaRPr>
          </a:p>
        </p:txBody>
      </p:sp>
      <p:sp>
        <p:nvSpPr>
          <p:cNvPr id="379" name="Google Shape;379;p44"/>
          <p:cNvSpPr txBox="1"/>
          <p:nvPr/>
        </p:nvSpPr>
        <p:spPr>
          <a:xfrm>
            <a:off x="1484925" y="1050125"/>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600" b="1">
              <a:solidFill>
                <a:srgbClr val="FFFFFF"/>
              </a:solidFill>
              <a:latin typeface="Calibri"/>
              <a:ea typeface="Calibri"/>
              <a:cs typeface="Calibri"/>
              <a:sym typeface="Calibri"/>
            </a:endParaRPr>
          </a:p>
        </p:txBody>
      </p:sp>
      <p:pic>
        <p:nvPicPr>
          <p:cNvPr id="380" name="Google Shape;380;p44"/>
          <p:cNvPicPr preferRelativeResize="0"/>
          <p:nvPr/>
        </p:nvPicPr>
        <p:blipFill>
          <a:blip r:embed="rId4">
            <a:alphaModFix/>
          </a:blip>
          <a:stretch>
            <a:fillRect/>
          </a:stretch>
        </p:blipFill>
        <p:spPr>
          <a:xfrm>
            <a:off x="1988275" y="852400"/>
            <a:ext cx="5167425" cy="34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4"/>
        <p:cNvGrpSpPr/>
        <p:nvPr/>
      </p:nvGrpSpPr>
      <p:grpSpPr>
        <a:xfrm>
          <a:off x="0" y="0"/>
          <a:ext cx="0" cy="0"/>
          <a:chOff x="0" y="0"/>
          <a:chExt cx="0" cy="0"/>
        </a:xfrm>
      </p:grpSpPr>
      <p:sp>
        <p:nvSpPr>
          <p:cNvPr id="385" name="Google Shape;385;p45"/>
          <p:cNvSpPr/>
          <p:nvPr/>
        </p:nvSpPr>
        <p:spPr>
          <a:xfrm>
            <a:off x="0" y="3764700"/>
            <a:ext cx="9144000" cy="1378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45" descr="Screen Shot 2015-06-17 at 9.19.18 AM.png"/>
          <p:cNvPicPr preferRelativeResize="0"/>
          <p:nvPr/>
        </p:nvPicPr>
        <p:blipFill>
          <a:blip r:embed="rId3">
            <a:alphaModFix/>
          </a:blip>
          <a:stretch>
            <a:fillRect/>
          </a:stretch>
        </p:blipFill>
        <p:spPr>
          <a:xfrm>
            <a:off x="3937813" y="3825401"/>
            <a:ext cx="1404175" cy="1257400"/>
          </a:xfrm>
          <a:prstGeom prst="rect">
            <a:avLst/>
          </a:prstGeom>
          <a:noFill/>
          <a:ln>
            <a:noFill/>
          </a:ln>
        </p:spPr>
      </p:pic>
      <p:sp>
        <p:nvSpPr>
          <p:cNvPr id="387" name="Google Shape;387;p45"/>
          <p:cNvSpPr txBox="1"/>
          <p:nvPr/>
        </p:nvSpPr>
        <p:spPr>
          <a:xfrm>
            <a:off x="1358500" y="1305275"/>
            <a:ext cx="6562800" cy="12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Calibri"/>
                <a:ea typeface="Calibri"/>
                <a:cs typeface="Calibri"/>
                <a:sym typeface="Calibri"/>
              </a:rPr>
              <a:t>Glove Assembly</a:t>
            </a:r>
            <a:endParaRPr sz="4800" b="1">
              <a:solidFill>
                <a:srgbClr val="666666"/>
              </a:solidFill>
              <a:latin typeface="Calibri"/>
              <a:ea typeface="Calibri"/>
              <a:cs typeface="Calibri"/>
              <a:sym typeface="Calibri"/>
            </a:endParaRPr>
          </a:p>
        </p:txBody>
      </p:sp>
      <p:sp>
        <p:nvSpPr>
          <p:cNvPr id="388" name="Google Shape;388;p45"/>
          <p:cNvSpPr txBox="1"/>
          <p:nvPr/>
        </p:nvSpPr>
        <p:spPr>
          <a:xfrm>
            <a:off x="1358500" y="2779425"/>
            <a:ext cx="6562800" cy="12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E6791"/>
                </a:solidFill>
                <a:latin typeface="Calibri"/>
                <a:ea typeface="Calibri"/>
                <a:cs typeface="Calibri"/>
                <a:sym typeface="Calibri"/>
              </a:rPr>
              <a:t>Assembly and Testing</a:t>
            </a:r>
            <a:endParaRPr sz="3600" b="1">
              <a:solidFill>
                <a:srgbClr val="EE679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
        <p:cNvGrpSpPr/>
        <p:nvPr/>
      </p:nvGrpSpPr>
      <p:grpSpPr>
        <a:xfrm>
          <a:off x="0" y="0"/>
          <a:ext cx="0" cy="0"/>
          <a:chOff x="0" y="0"/>
          <a:chExt cx="0" cy="0"/>
        </a:xfrm>
      </p:grpSpPr>
      <p:sp>
        <p:nvSpPr>
          <p:cNvPr id="97" name="Google Shape;97;p19"/>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9"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99" name="Google Shape;99;p19"/>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What is Disability?</a:t>
            </a:r>
            <a:endParaRPr sz="4500" b="1">
              <a:solidFill>
                <a:srgbClr val="FFFFFF"/>
              </a:solidFill>
              <a:latin typeface="Calibri"/>
              <a:ea typeface="Calibri"/>
              <a:cs typeface="Calibri"/>
              <a:sym typeface="Calibri"/>
            </a:endParaRPr>
          </a:p>
        </p:txBody>
      </p:sp>
      <p:grpSp>
        <p:nvGrpSpPr>
          <p:cNvPr id="100" name="Google Shape;100;p19"/>
          <p:cNvGrpSpPr/>
          <p:nvPr/>
        </p:nvGrpSpPr>
        <p:grpSpPr>
          <a:xfrm>
            <a:off x="1713320" y="1099970"/>
            <a:ext cx="2328034" cy="2216368"/>
            <a:chOff x="580160" y="467894"/>
            <a:chExt cx="2619300" cy="2535600"/>
          </a:xfrm>
        </p:grpSpPr>
        <p:sp>
          <p:nvSpPr>
            <p:cNvPr id="101" name="Google Shape;101;p19"/>
            <p:cNvSpPr/>
            <p:nvPr/>
          </p:nvSpPr>
          <p:spPr>
            <a:xfrm>
              <a:off x="580160" y="467894"/>
              <a:ext cx="2619300" cy="2535600"/>
            </a:xfrm>
            <a:prstGeom prst="ellipse">
              <a:avLst/>
            </a:prstGeom>
            <a:solidFill>
              <a:srgbClr val="80BFB7"/>
            </a:solidFill>
            <a:ln w="76200" cap="flat" cmpd="sng">
              <a:solidFill>
                <a:srgbClr val="D3EBD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Titillium Web Light"/>
                  <a:ea typeface="Titillium Web Light"/>
                  <a:cs typeface="Titillium Web Light"/>
                  <a:sym typeface="Titillium Web Light"/>
                </a:rPr>
                <a:t>Physical</a:t>
              </a:r>
              <a:endParaRPr sz="1800">
                <a:solidFill>
                  <a:srgbClr val="FFFFFF"/>
                </a:solidFill>
                <a:latin typeface="Titillium Web Light"/>
                <a:ea typeface="Titillium Web Light"/>
                <a:cs typeface="Titillium Web Light"/>
                <a:sym typeface="Titillium Web Light"/>
              </a:endParaRPr>
            </a:p>
          </p:txBody>
        </p:sp>
        <p:pic>
          <p:nvPicPr>
            <p:cNvPr id="102" name="Google Shape;102;p19"/>
            <p:cNvPicPr preferRelativeResize="0"/>
            <p:nvPr/>
          </p:nvPicPr>
          <p:blipFill>
            <a:blip r:embed="rId4">
              <a:alphaModFix/>
            </a:blip>
            <a:stretch>
              <a:fillRect/>
            </a:stretch>
          </p:blipFill>
          <p:spPr>
            <a:xfrm>
              <a:off x="1331418" y="722796"/>
              <a:ext cx="1116756" cy="743150"/>
            </a:xfrm>
            <a:prstGeom prst="rect">
              <a:avLst/>
            </a:prstGeom>
            <a:noFill/>
            <a:ln>
              <a:noFill/>
            </a:ln>
          </p:spPr>
        </p:pic>
      </p:grpSp>
      <p:grpSp>
        <p:nvGrpSpPr>
          <p:cNvPr id="103" name="Google Shape;103;p19"/>
          <p:cNvGrpSpPr/>
          <p:nvPr/>
        </p:nvGrpSpPr>
        <p:grpSpPr>
          <a:xfrm>
            <a:off x="5103138" y="1160165"/>
            <a:ext cx="2327555" cy="2156073"/>
            <a:chOff x="4823721" y="360171"/>
            <a:chExt cx="2715300" cy="2741700"/>
          </a:xfrm>
        </p:grpSpPr>
        <p:sp>
          <p:nvSpPr>
            <p:cNvPr id="104" name="Google Shape;104;p19"/>
            <p:cNvSpPr/>
            <p:nvPr/>
          </p:nvSpPr>
          <p:spPr>
            <a:xfrm>
              <a:off x="4823721" y="360171"/>
              <a:ext cx="2715300" cy="2741700"/>
            </a:xfrm>
            <a:prstGeom prst="ellipse">
              <a:avLst/>
            </a:prstGeom>
            <a:solidFill>
              <a:srgbClr val="003B55"/>
            </a:solidFill>
            <a:ln w="76200" cap="flat" cmpd="sng">
              <a:solidFill>
                <a:srgbClr val="0B87A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Titillium Web Light"/>
                  <a:ea typeface="Titillium Web Light"/>
                  <a:cs typeface="Titillium Web Light"/>
                  <a:sym typeface="Titillium Web Light"/>
                </a:rPr>
                <a:t>Sensory</a:t>
              </a:r>
              <a:endParaRPr sz="1800">
                <a:solidFill>
                  <a:srgbClr val="FFFFFF"/>
                </a:solidFill>
                <a:latin typeface="Titillium Web Light"/>
                <a:ea typeface="Titillium Web Light"/>
                <a:cs typeface="Titillium Web Light"/>
                <a:sym typeface="Titillium Web Light"/>
              </a:endParaRPr>
            </a:p>
          </p:txBody>
        </p:sp>
        <p:pic>
          <p:nvPicPr>
            <p:cNvPr id="105" name="Google Shape;105;p19"/>
            <p:cNvPicPr preferRelativeResize="0"/>
            <p:nvPr/>
          </p:nvPicPr>
          <p:blipFill>
            <a:blip r:embed="rId5">
              <a:alphaModFix/>
            </a:blip>
            <a:stretch>
              <a:fillRect/>
            </a:stretch>
          </p:blipFill>
          <p:spPr>
            <a:xfrm>
              <a:off x="5927750" y="2140378"/>
              <a:ext cx="679400" cy="679400"/>
            </a:xfrm>
            <a:prstGeom prst="rect">
              <a:avLst/>
            </a:prstGeom>
            <a:noFill/>
            <a:ln>
              <a:noFill/>
            </a:ln>
          </p:spPr>
        </p:pic>
        <p:pic>
          <p:nvPicPr>
            <p:cNvPr id="106" name="Google Shape;106;p19"/>
            <p:cNvPicPr preferRelativeResize="0"/>
            <p:nvPr/>
          </p:nvPicPr>
          <p:blipFill>
            <a:blip r:embed="rId6">
              <a:alphaModFix/>
            </a:blip>
            <a:stretch>
              <a:fillRect/>
            </a:stretch>
          </p:blipFill>
          <p:spPr>
            <a:xfrm>
              <a:off x="5370786" y="786553"/>
              <a:ext cx="1621179" cy="679400"/>
            </a:xfrm>
            <a:prstGeom prst="rect">
              <a:avLst/>
            </a:prstGeom>
            <a:noFill/>
            <a:ln>
              <a:noFill/>
            </a:ln>
          </p:spPr>
        </p:pic>
      </p:grpSp>
      <p:grpSp>
        <p:nvGrpSpPr>
          <p:cNvPr id="107" name="Google Shape;107;p19"/>
          <p:cNvGrpSpPr/>
          <p:nvPr/>
        </p:nvGrpSpPr>
        <p:grpSpPr>
          <a:xfrm>
            <a:off x="3400441" y="2728948"/>
            <a:ext cx="2327642" cy="2115958"/>
            <a:chOff x="2739877" y="2062928"/>
            <a:chExt cx="2538600" cy="2503500"/>
          </a:xfrm>
        </p:grpSpPr>
        <p:sp>
          <p:nvSpPr>
            <p:cNvPr id="108" name="Google Shape;108;p19"/>
            <p:cNvSpPr/>
            <p:nvPr/>
          </p:nvSpPr>
          <p:spPr>
            <a:xfrm>
              <a:off x="2739877" y="2062928"/>
              <a:ext cx="2538600" cy="2503500"/>
            </a:xfrm>
            <a:prstGeom prst="ellipse">
              <a:avLst/>
            </a:prstGeom>
            <a:solidFill>
              <a:srgbClr val="D3EBD5"/>
            </a:solidFill>
            <a:ln w="76200" cap="flat" cmpd="sng">
              <a:solidFill>
                <a:srgbClr val="80BF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003B55"/>
                  </a:solidFill>
                  <a:latin typeface="Titillium Web Light"/>
                  <a:ea typeface="Titillium Web Light"/>
                  <a:cs typeface="Titillium Web Light"/>
                  <a:sym typeface="Titillium Web Light"/>
                </a:rPr>
                <a:t>Cognitive</a:t>
              </a:r>
              <a:endParaRPr sz="1800">
                <a:solidFill>
                  <a:srgbClr val="003B55"/>
                </a:solidFill>
                <a:latin typeface="Titillium Web Light"/>
                <a:ea typeface="Titillium Web Light"/>
                <a:cs typeface="Titillium Web Light"/>
                <a:sym typeface="Titillium Web Light"/>
              </a:endParaRPr>
            </a:p>
          </p:txBody>
        </p:sp>
        <p:pic>
          <p:nvPicPr>
            <p:cNvPr id="109" name="Google Shape;109;p19"/>
            <p:cNvPicPr preferRelativeResize="0"/>
            <p:nvPr/>
          </p:nvPicPr>
          <p:blipFill>
            <a:blip r:embed="rId7">
              <a:alphaModFix/>
            </a:blip>
            <a:stretch>
              <a:fillRect/>
            </a:stretch>
          </p:blipFill>
          <p:spPr>
            <a:xfrm>
              <a:off x="3529001" y="3652985"/>
              <a:ext cx="960350" cy="639075"/>
            </a:xfrm>
            <a:prstGeom prst="rect">
              <a:avLst/>
            </a:prstGeom>
            <a:noFill/>
            <a:ln>
              <a:noFill/>
            </a:ln>
          </p:spPr>
        </p:pic>
        <p:pic>
          <p:nvPicPr>
            <p:cNvPr id="110" name="Google Shape;110;p19"/>
            <p:cNvPicPr preferRelativeResize="0"/>
            <p:nvPr/>
          </p:nvPicPr>
          <p:blipFill>
            <a:blip r:embed="rId8">
              <a:alphaModFix/>
            </a:blip>
            <a:stretch>
              <a:fillRect/>
            </a:stretch>
          </p:blipFill>
          <p:spPr>
            <a:xfrm>
              <a:off x="3439262" y="2321428"/>
              <a:ext cx="1144659" cy="857400"/>
            </a:xfrm>
            <a:prstGeom prst="rect">
              <a:avLst/>
            </a:prstGeom>
            <a:noFill/>
            <a:ln>
              <a:noFill/>
            </a:ln>
          </p:spPr>
        </p:pic>
      </p:grpSp>
      <p:pic>
        <p:nvPicPr>
          <p:cNvPr id="111" name="Google Shape;111;p19"/>
          <p:cNvPicPr preferRelativeResize="0"/>
          <p:nvPr/>
        </p:nvPicPr>
        <p:blipFill>
          <a:blip r:embed="rId9">
            <a:alphaModFix/>
          </a:blip>
          <a:stretch>
            <a:fillRect/>
          </a:stretch>
        </p:blipFill>
        <p:spPr>
          <a:xfrm>
            <a:off x="2400126" y="2348633"/>
            <a:ext cx="843052" cy="8160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2"/>
        <p:cNvGrpSpPr/>
        <p:nvPr/>
      </p:nvGrpSpPr>
      <p:grpSpPr>
        <a:xfrm>
          <a:off x="0" y="0"/>
          <a:ext cx="0" cy="0"/>
          <a:chOff x="0" y="0"/>
          <a:chExt cx="0" cy="0"/>
        </a:xfrm>
      </p:grpSpPr>
      <p:sp>
        <p:nvSpPr>
          <p:cNvPr id="393" name="Google Shape;393;p46"/>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46"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395" name="Google Shape;395;p46"/>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Finger Assembly</a:t>
            </a:r>
            <a:endParaRPr sz="4500" b="1">
              <a:solidFill>
                <a:srgbClr val="FFFFFF"/>
              </a:solidFill>
              <a:latin typeface="Calibri"/>
              <a:ea typeface="Calibri"/>
              <a:cs typeface="Calibri"/>
              <a:sym typeface="Calibri"/>
            </a:endParaRPr>
          </a:p>
        </p:txBody>
      </p:sp>
      <p:pic>
        <p:nvPicPr>
          <p:cNvPr id="396" name="Google Shape;396;p46"/>
          <p:cNvPicPr preferRelativeResize="0"/>
          <p:nvPr/>
        </p:nvPicPr>
        <p:blipFill rotWithShape="1">
          <a:blip r:embed="rId4">
            <a:alphaModFix/>
          </a:blip>
          <a:srcRect b="16345"/>
          <a:stretch/>
        </p:blipFill>
        <p:spPr>
          <a:xfrm>
            <a:off x="1398875" y="1310400"/>
            <a:ext cx="2952900" cy="3293653"/>
          </a:xfrm>
          <a:prstGeom prst="rect">
            <a:avLst/>
          </a:prstGeom>
          <a:noFill/>
          <a:ln>
            <a:noFill/>
          </a:ln>
        </p:spPr>
      </p:pic>
      <p:cxnSp>
        <p:nvCxnSpPr>
          <p:cNvPr id="397" name="Google Shape;397;p46"/>
          <p:cNvCxnSpPr/>
          <p:nvPr/>
        </p:nvCxnSpPr>
        <p:spPr>
          <a:xfrm flipH="1">
            <a:off x="3911525" y="3475500"/>
            <a:ext cx="2706000" cy="333300"/>
          </a:xfrm>
          <a:prstGeom prst="straightConnector1">
            <a:avLst/>
          </a:prstGeom>
          <a:noFill/>
          <a:ln w="38100" cap="flat" cmpd="sng">
            <a:solidFill>
              <a:schemeClr val="dk2"/>
            </a:solidFill>
            <a:prstDash val="solid"/>
            <a:round/>
            <a:headEnd type="none" w="med" len="med"/>
            <a:tailEnd type="triangle" w="med" len="med"/>
          </a:ln>
        </p:spPr>
      </p:cxnSp>
      <p:cxnSp>
        <p:nvCxnSpPr>
          <p:cNvPr id="398" name="Google Shape;398;p46"/>
          <p:cNvCxnSpPr/>
          <p:nvPr/>
        </p:nvCxnSpPr>
        <p:spPr>
          <a:xfrm flipH="1">
            <a:off x="3320100" y="2165900"/>
            <a:ext cx="2706000" cy="3333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2"/>
        <p:cNvGrpSpPr/>
        <p:nvPr/>
      </p:nvGrpSpPr>
      <p:grpSpPr>
        <a:xfrm>
          <a:off x="0" y="0"/>
          <a:ext cx="0" cy="0"/>
          <a:chOff x="0" y="0"/>
          <a:chExt cx="0" cy="0"/>
        </a:xfrm>
      </p:grpSpPr>
      <p:sp>
        <p:nvSpPr>
          <p:cNvPr id="403" name="Google Shape;403;p47"/>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4" name="Google Shape;404;p47"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05" name="Google Shape;405;p47"/>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Circuit Board Assembly</a:t>
            </a:r>
            <a:endParaRPr sz="4500" b="1">
              <a:solidFill>
                <a:srgbClr val="FFFFFF"/>
              </a:solidFill>
              <a:latin typeface="Calibri"/>
              <a:ea typeface="Calibri"/>
              <a:cs typeface="Calibri"/>
              <a:sym typeface="Calibri"/>
            </a:endParaRPr>
          </a:p>
        </p:txBody>
      </p:sp>
      <p:pic>
        <p:nvPicPr>
          <p:cNvPr id="406" name="Google Shape;406;p47"/>
          <p:cNvPicPr preferRelativeResize="0"/>
          <p:nvPr/>
        </p:nvPicPr>
        <p:blipFill rotWithShape="1">
          <a:blip r:embed="rId4">
            <a:alphaModFix/>
          </a:blip>
          <a:srcRect l="13948"/>
          <a:stretch/>
        </p:blipFill>
        <p:spPr>
          <a:xfrm>
            <a:off x="2309525" y="1107000"/>
            <a:ext cx="2541000" cy="3937200"/>
          </a:xfrm>
          <a:prstGeom prst="rect">
            <a:avLst/>
          </a:prstGeom>
          <a:noFill/>
          <a:ln>
            <a:noFill/>
          </a:ln>
        </p:spPr>
      </p:pic>
      <p:cxnSp>
        <p:nvCxnSpPr>
          <p:cNvPr id="407" name="Google Shape;407;p47"/>
          <p:cNvCxnSpPr/>
          <p:nvPr/>
        </p:nvCxnSpPr>
        <p:spPr>
          <a:xfrm>
            <a:off x="346275" y="1577425"/>
            <a:ext cx="3078000" cy="731100"/>
          </a:xfrm>
          <a:prstGeom prst="straightConnector1">
            <a:avLst/>
          </a:prstGeom>
          <a:noFill/>
          <a:ln w="38100" cap="flat" cmpd="sng">
            <a:solidFill>
              <a:schemeClr val="dk2"/>
            </a:solidFill>
            <a:prstDash val="solid"/>
            <a:round/>
            <a:headEnd type="none" w="med" len="med"/>
            <a:tailEnd type="triangle" w="med" len="med"/>
          </a:ln>
        </p:spPr>
      </p:cxnSp>
      <p:cxnSp>
        <p:nvCxnSpPr>
          <p:cNvPr id="408" name="Google Shape;408;p47"/>
          <p:cNvCxnSpPr/>
          <p:nvPr/>
        </p:nvCxnSpPr>
        <p:spPr>
          <a:xfrm>
            <a:off x="165250" y="2473650"/>
            <a:ext cx="3078000" cy="731100"/>
          </a:xfrm>
          <a:prstGeom prst="straightConnector1">
            <a:avLst/>
          </a:prstGeom>
          <a:noFill/>
          <a:ln w="38100" cap="flat" cmpd="sng">
            <a:solidFill>
              <a:schemeClr val="dk2"/>
            </a:solidFill>
            <a:prstDash val="solid"/>
            <a:round/>
            <a:headEnd type="none" w="med" len="med"/>
            <a:tailEnd type="triangle" w="med" len="med"/>
          </a:ln>
        </p:spPr>
      </p:cxnSp>
      <p:cxnSp>
        <p:nvCxnSpPr>
          <p:cNvPr id="409" name="Google Shape;409;p47"/>
          <p:cNvCxnSpPr/>
          <p:nvPr/>
        </p:nvCxnSpPr>
        <p:spPr>
          <a:xfrm>
            <a:off x="279175" y="3037750"/>
            <a:ext cx="3078000" cy="731100"/>
          </a:xfrm>
          <a:prstGeom prst="straightConnector1">
            <a:avLst/>
          </a:prstGeom>
          <a:noFill/>
          <a:ln w="38100" cap="flat" cmpd="sng">
            <a:solidFill>
              <a:schemeClr val="dk2"/>
            </a:solidFill>
            <a:prstDash val="solid"/>
            <a:round/>
            <a:headEnd type="none" w="med" len="med"/>
            <a:tailEnd type="triangle" w="med" len="med"/>
          </a:ln>
        </p:spPr>
      </p:cxnSp>
      <p:cxnSp>
        <p:nvCxnSpPr>
          <p:cNvPr id="410" name="Google Shape;410;p47"/>
          <p:cNvCxnSpPr/>
          <p:nvPr/>
        </p:nvCxnSpPr>
        <p:spPr>
          <a:xfrm flipH="1">
            <a:off x="4728025" y="1885225"/>
            <a:ext cx="2979600" cy="10473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4"/>
        <p:cNvGrpSpPr/>
        <p:nvPr/>
      </p:nvGrpSpPr>
      <p:grpSpPr>
        <a:xfrm>
          <a:off x="0" y="0"/>
          <a:ext cx="0" cy="0"/>
          <a:chOff x="0" y="0"/>
          <a:chExt cx="0" cy="0"/>
        </a:xfrm>
      </p:grpSpPr>
      <p:sp>
        <p:nvSpPr>
          <p:cNvPr id="415" name="Google Shape;415;p48"/>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6" name="Google Shape;416;p48"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17" name="Google Shape;417;p48"/>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LED</a:t>
            </a:r>
            <a:endParaRPr sz="4500" b="1">
              <a:solidFill>
                <a:srgbClr val="FFFFFF"/>
              </a:solidFill>
              <a:latin typeface="Calibri"/>
              <a:ea typeface="Calibri"/>
              <a:cs typeface="Calibri"/>
              <a:sym typeface="Calibri"/>
            </a:endParaRPr>
          </a:p>
        </p:txBody>
      </p:sp>
      <p:pic>
        <p:nvPicPr>
          <p:cNvPr id="418" name="Google Shape;418;p48"/>
          <p:cNvPicPr preferRelativeResize="0"/>
          <p:nvPr/>
        </p:nvPicPr>
        <p:blipFill>
          <a:blip r:embed="rId4">
            <a:alphaModFix/>
          </a:blip>
          <a:stretch>
            <a:fillRect/>
          </a:stretch>
        </p:blipFill>
        <p:spPr>
          <a:xfrm>
            <a:off x="516175" y="1084225"/>
            <a:ext cx="3009900" cy="2695575"/>
          </a:xfrm>
          <a:prstGeom prst="rect">
            <a:avLst/>
          </a:prstGeom>
          <a:noFill/>
          <a:ln>
            <a:noFill/>
          </a:ln>
        </p:spPr>
      </p:pic>
      <p:pic>
        <p:nvPicPr>
          <p:cNvPr id="419" name="Google Shape;419;p48"/>
          <p:cNvPicPr preferRelativeResize="0"/>
          <p:nvPr/>
        </p:nvPicPr>
        <p:blipFill>
          <a:blip r:embed="rId5">
            <a:alphaModFix/>
          </a:blip>
          <a:stretch>
            <a:fillRect/>
          </a:stretch>
        </p:blipFill>
        <p:spPr>
          <a:xfrm>
            <a:off x="4032175" y="993275"/>
            <a:ext cx="3937200" cy="393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3"/>
        <p:cNvGrpSpPr/>
        <p:nvPr/>
      </p:nvGrpSpPr>
      <p:grpSpPr>
        <a:xfrm>
          <a:off x="0" y="0"/>
          <a:ext cx="0" cy="0"/>
          <a:chOff x="0" y="0"/>
          <a:chExt cx="0" cy="0"/>
        </a:xfrm>
      </p:grpSpPr>
      <p:sp>
        <p:nvSpPr>
          <p:cNvPr id="424" name="Google Shape;424;p49"/>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49"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26" name="Google Shape;426;p49"/>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Flex Sensor</a:t>
            </a:r>
            <a:endParaRPr sz="4500" b="1">
              <a:solidFill>
                <a:srgbClr val="FFFFFF"/>
              </a:solidFill>
              <a:latin typeface="Calibri"/>
              <a:ea typeface="Calibri"/>
              <a:cs typeface="Calibri"/>
              <a:sym typeface="Calibri"/>
            </a:endParaRPr>
          </a:p>
        </p:txBody>
      </p:sp>
      <p:pic>
        <p:nvPicPr>
          <p:cNvPr id="427" name="Google Shape;427;p49"/>
          <p:cNvPicPr preferRelativeResize="0"/>
          <p:nvPr/>
        </p:nvPicPr>
        <p:blipFill>
          <a:blip r:embed="rId4">
            <a:alphaModFix/>
          </a:blip>
          <a:stretch>
            <a:fillRect/>
          </a:stretch>
        </p:blipFill>
        <p:spPr>
          <a:xfrm>
            <a:off x="152400" y="1053900"/>
            <a:ext cx="3810000" cy="2381250"/>
          </a:xfrm>
          <a:prstGeom prst="rect">
            <a:avLst/>
          </a:prstGeom>
          <a:noFill/>
          <a:ln>
            <a:noFill/>
          </a:ln>
        </p:spPr>
      </p:pic>
      <p:pic>
        <p:nvPicPr>
          <p:cNvPr id="428" name="Google Shape;428;p49"/>
          <p:cNvPicPr preferRelativeResize="0"/>
          <p:nvPr/>
        </p:nvPicPr>
        <p:blipFill>
          <a:blip r:embed="rId5">
            <a:alphaModFix/>
          </a:blip>
          <a:stretch>
            <a:fillRect/>
          </a:stretch>
        </p:blipFill>
        <p:spPr>
          <a:xfrm>
            <a:off x="3892475" y="993250"/>
            <a:ext cx="4840729" cy="39371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2"/>
        <p:cNvGrpSpPr/>
        <p:nvPr/>
      </p:nvGrpSpPr>
      <p:grpSpPr>
        <a:xfrm>
          <a:off x="0" y="0"/>
          <a:ext cx="0" cy="0"/>
          <a:chOff x="0" y="0"/>
          <a:chExt cx="0" cy="0"/>
        </a:xfrm>
      </p:grpSpPr>
      <p:sp>
        <p:nvSpPr>
          <p:cNvPr id="433" name="Google Shape;433;p50"/>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 name="Google Shape;434;p50"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35" name="Google Shape;435;p50"/>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Resistors</a:t>
            </a:r>
            <a:endParaRPr sz="4500" b="1">
              <a:solidFill>
                <a:srgbClr val="FFFFFF"/>
              </a:solidFill>
              <a:latin typeface="Calibri"/>
              <a:ea typeface="Calibri"/>
              <a:cs typeface="Calibri"/>
              <a:sym typeface="Calibri"/>
            </a:endParaRPr>
          </a:p>
        </p:txBody>
      </p:sp>
      <p:pic>
        <p:nvPicPr>
          <p:cNvPr id="436" name="Google Shape;436;p50"/>
          <p:cNvPicPr preferRelativeResize="0"/>
          <p:nvPr/>
        </p:nvPicPr>
        <p:blipFill>
          <a:blip r:embed="rId4">
            <a:alphaModFix/>
          </a:blip>
          <a:stretch>
            <a:fillRect/>
          </a:stretch>
        </p:blipFill>
        <p:spPr>
          <a:xfrm>
            <a:off x="1769450" y="1064000"/>
            <a:ext cx="5452551" cy="3816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sp>
        <p:nvSpPr>
          <p:cNvPr id="441" name="Google Shape;441;p51"/>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2" name="Google Shape;442;p51"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43" name="Google Shape;443;p51"/>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Mosfet</a:t>
            </a:r>
            <a:endParaRPr sz="4500" b="1">
              <a:solidFill>
                <a:srgbClr val="FFFFFF"/>
              </a:solidFill>
              <a:latin typeface="Calibri"/>
              <a:ea typeface="Calibri"/>
              <a:cs typeface="Calibri"/>
              <a:sym typeface="Calibri"/>
            </a:endParaRPr>
          </a:p>
        </p:txBody>
      </p:sp>
      <p:pic>
        <p:nvPicPr>
          <p:cNvPr id="444" name="Google Shape;444;p51"/>
          <p:cNvPicPr preferRelativeResize="0"/>
          <p:nvPr/>
        </p:nvPicPr>
        <p:blipFill>
          <a:blip r:embed="rId4">
            <a:alphaModFix/>
          </a:blip>
          <a:stretch>
            <a:fillRect/>
          </a:stretch>
        </p:blipFill>
        <p:spPr>
          <a:xfrm>
            <a:off x="243375" y="983150"/>
            <a:ext cx="3937200" cy="3937200"/>
          </a:xfrm>
          <a:prstGeom prst="rect">
            <a:avLst/>
          </a:prstGeom>
          <a:noFill/>
          <a:ln>
            <a:noFill/>
          </a:ln>
        </p:spPr>
      </p:pic>
      <p:pic>
        <p:nvPicPr>
          <p:cNvPr id="445" name="Google Shape;445;p51"/>
          <p:cNvPicPr preferRelativeResize="0"/>
          <p:nvPr/>
        </p:nvPicPr>
        <p:blipFill>
          <a:blip r:embed="rId5">
            <a:alphaModFix/>
          </a:blip>
          <a:stretch>
            <a:fillRect/>
          </a:stretch>
        </p:blipFill>
        <p:spPr>
          <a:xfrm>
            <a:off x="4332975" y="1053900"/>
            <a:ext cx="2971800" cy="1543050"/>
          </a:xfrm>
          <a:prstGeom prst="rect">
            <a:avLst/>
          </a:prstGeom>
          <a:noFill/>
          <a:ln>
            <a:noFill/>
          </a:ln>
        </p:spPr>
      </p:pic>
      <p:pic>
        <p:nvPicPr>
          <p:cNvPr id="446" name="Google Shape;446;p51"/>
          <p:cNvPicPr preferRelativeResize="0"/>
          <p:nvPr/>
        </p:nvPicPr>
        <p:blipFill>
          <a:blip r:embed="rId6">
            <a:alphaModFix/>
          </a:blip>
          <a:stretch>
            <a:fillRect/>
          </a:stretch>
        </p:blipFill>
        <p:spPr>
          <a:xfrm>
            <a:off x="4504750" y="2749350"/>
            <a:ext cx="2543175" cy="1800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0"/>
        <p:cNvGrpSpPr/>
        <p:nvPr/>
      </p:nvGrpSpPr>
      <p:grpSpPr>
        <a:xfrm>
          <a:off x="0" y="0"/>
          <a:ext cx="0" cy="0"/>
          <a:chOff x="0" y="0"/>
          <a:chExt cx="0" cy="0"/>
        </a:xfrm>
      </p:grpSpPr>
      <p:sp>
        <p:nvSpPr>
          <p:cNvPr id="451" name="Google Shape;451;p52"/>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52"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53" name="Google Shape;453;p52"/>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Connect with Computer</a:t>
            </a:r>
            <a:endParaRPr sz="4500" b="1">
              <a:solidFill>
                <a:srgbClr val="FFFFFF"/>
              </a:solidFill>
              <a:latin typeface="Calibri"/>
              <a:ea typeface="Calibri"/>
              <a:cs typeface="Calibri"/>
              <a:sym typeface="Calibri"/>
            </a:endParaRPr>
          </a:p>
        </p:txBody>
      </p:sp>
      <p:pic>
        <p:nvPicPr>
          <p:cNvPr id="454" name="Google Shape;454;p52"/>
          <p:cNvPicPr preferRelativeResize="0"/>
          <p:nvPr/>
        </p:nvPicPr>
        <p:blipFill>
          <a:blip r:embed="rId4">
            <a:alphaModFix/>
          </a:blip>
          <a:stretch>
            <a:fillRect/>
          </a:stretch>
        </p:blipFill>
        <p:spPr>
          <a:xfrm>
            <a:off x="896250" y="976950"/>
            <a:ext cx="5881500" cy="39372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8"/>
        <p:cNvGrpSpPr/>
        <p:nvPr/>
      </p:nvGrpSpPr>
      <p:grpSpPr>
        <a:xfrm>
          <a:off x="0" y="0"/>
          <a:ext cx="0" cy="0"/>
          <a:chOff x="0" y="0"/>
          <a:chExt cx="0" cy="0"/>
        </a:xfrm>
      </p:grpSpPr>
      <p:sp>
        <p:nvSpPr>
          <p:cNvPr id="459" name="Google Shape;459;p53"/>
          <p:cNvSpPr/>
          <p:nvPr/>
        </p:nvSpPr>
        <p:spPr>
          <a:xfrm>
            <a:off x="0" y="3764700"/>
            <a:ext cx="9144000" cy="1378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53" descr="Screen Shot 2015-06-17 at 9.19.18 AM.png"/>
          <p:cNvPicPr preferRelativeResize="0"/>
          <p:nvPr/>
        </p:nvPicPr>
        <p:blipFill>
          <a:blip r:embed="rId3">
            <a:alphaModFix/>
          </a:blip>
          <a:stretch>
            <a:fillRect/>
          </a:stretch>
        </p:blipFill>
        <p:spPr>
          <a:xfrm>
            <a:off x="3937813" y="3825401"/>
            <a:ext cx="1404175" cy="1257400"/>
          </a:xfrm>
          <a:prstGeom prst="rect">
            <a:avLst/>
          </a:prstGeom>
          <a:noFill/>
          <a:ln>
            <a:noFill/>
          </a:ln>
        </p:spPr>
      </p:pic>
      <p:sp>
        <p:nvSpPr>
          <p:cNvPr id="461" name="Google Shape;461;p53"/>
          <p:cNvSpPr txBox="1"/>
          <p:nvPr/>
        </p:nvSpPr>
        <p:spPr>
          <a:xfrm>
            <a:off x="1358500" y="1305275"/>
            <a:ext cx="6562800" cy="12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66666"/>
                </a:solidFill>
                <a:latin typeface="Calibri"/>
                <a:ea typeface="Calibri"/>
                <a:cs typeface="Calibri"/>
                <a:sym typeface="Calibri"/>
              </a:rPr>
              <a:t>Arduino Programming</a:t>
            </a:r>
            <a:endParaRPr sz="4800" b="1">
              <a:solidFill>
                <a:srgbClr val="666666"/>
              </a:solidFill>
              <a:latin typeface="Calibri"/>
              <a:ea typeface="Calibri"/>
              <a:cs typeface="Calibri"/>
              <a:sym typeface="Calibri"/>
            </a:endParaRPr>
          </a:p>
        </p:txBody>
      </p:sp>
      <p:sp>
        <p:nvSpPr>
          <p:cNvPr id="462" name="Google Shape;462;p53"/>
          <p:cNvSpPr txBox="1"/>
          <p:nvPr/>
        </p:nvSpPr>
        <p:spPr>
          <a:xfrm>
            <a:off x="1358500" y="2779425"/>
            <a:ext cx="6562800" cy="12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E6791"/>
                </a:solidFill>
                <a:latin typeface="Calibri"/>
                <a:ea typeface="Calibri"/>
                <a:cs typeface="Calibri"/>
                <a:sym typeface="Calibri"/>
              </a:rPr>
              <a:t>Assembly and Testing</a:t>
            </a:r>
            <a:endParaRPr sz="3600" b="1">
              <a:solidFill>
                <a:srgbClr val="EE679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6"/>
        <p:cNvGrpSpPr/>
        <p:nvPr/>
      </p:nvGrpSpPr>
      <p:grpSpPr>
        <a:xfrm>
          <a:off x="0" y="0"/>
          <a:ext cx="0" cy="0"/>
          <a:chOff x="0" y="0"/>
          <a:chExt cx="0" cy="0"/>
        </a:xfrm>
      </p:grpSpPr>
      <p:sp>
        <p:nvSpPr>
          <p:cNvPr id="467" name="Google Shape;467;p54"/>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8" name="Google Shape;468;p54"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69" name="Google Shape;469;p54"/>
          <p:cNvSpPr txBox="1"/>
          <p:nvPr/>
        </p:nvSpPr>
        <p:spPr>
          <a:xfrm>
            <a:off x="1398865" y="1185996"/>
            <a:ext cx="6562800" cy="901500"/>
          </a:xfrm>
          <a:prstGeom prst="rect">
            <a:avLst/>
          </a:prstGeom>
          <a:noFill/>
          <a:ln>
            <a:noFill/>
          </a:ln>
        </p:spPr>
        <p:txBody>
          <a:bodyPr spcFirstLastPara="1" wrap="square" lIns="91425" tIns="91425" rIns="91425" bIns="91425" anchor="t" anchorCtr="0">
            <a:noAutofit/>
          </a:bodyPr>
          <a:lstStyle/>
          <a:p>
            <a:pPr marL="457200" lvl="0" indent="-571500" algn="l" rtl="0">
              <a:spcBef>
                <a:spcPts val="0"/>
              </a:spcBef>
              <a:spcAft>
                <a:spcPts val="0"/>
              </a:spcAft>
              <a:buClr>
                <a:srgbClr val="FFFFFF"/>
              </a:buClr>
              <a:buSzPts val="5400"/>
              <a:buFont typeface="Calibri"/>
              <a:buAutoNum type="arabicPeriod"/>
            </a:pPr>
            <a:r>
              <a:rPr lang="en" sz="5400" b="1">
                <a:solidFill>
                  <a:srgbClr val="FFFFFF"/>
                </a:solidFill>
                <a:latin typeface="Calibri"/>
                <a:ea typeface="Calibri"/>
                <a:cs typeface="Calibri"/>
                <a:sym typeface="Calibri"/>
              </a:rPr>
              <a:t>What is the Arduino/Teensy?</a:t>
            </a:r>
            <a:endParaRPr sz="5400" b="1">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3"/>
        <p:cNvGrpSpPr/>
        <p:nvPr/>
      </p:nvGrpSpPr>
      <p:grpSpPr>
        <a:xfrm>
          <a:off x="0" y="0"/>
          <a:ext cx="0" cy="0"/>
          <a:chOff x="0" y="0"/>
          <a:chExt cx="0" cy="0"/>
        </a:xfrm>
      </p:grpSpPr>
      <p:sp>
        <p:nvSpPr>
          <p:cNvPr id="474" name="Google Shape;474;p55"/>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55"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76" name="Google Shape;476;p55"/>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Hardware</a:t>
            </a:r>
            <a:endParaRPr sz="4500" b="1">
              <a:solidFill>
                <a:srgbClr val="FFFFFF"/>
              </a:solidFill>
              <a:latin typeface="Calibri"/>
              <a:ea typeface="Calibri"/>
              <a:cs typeface="Calibri"/>
              <a:sym typeface="Calibri"/>
            </a:endParaRPr>
          </a:p>
        </p:txBody>
      </p:sp>
      <p:sp>
        <p:nvSpPr>
          <p:cNvPr id="477" name="Google Shape;477;p55"/>
          <p:cNvSpPr txBox="1"/>
          <p:nvPr/>
        </p:nvSpPr>
        <p:spPr>
          <a:xfrm>
            <a:off x="301050" y="1137200"/>
            <a:ext cx="4905600" cy="3000000"/>
          </a:xfrm>
          <a:prstGeom prst="rect">
            <a:avLst/>
          </a:prstGeom>
          <a:noFill/>
          <a:ln>
            <a:noFill/>
          </a:ln>
        </p:spPr>
        <p:txBody>
          <a:bodyPr spcFirstLastPara="1" wrap="square" lIns="91425" tIns="91425" rIns="91425" bIns="91425" anchor="ctr" anchorCtr="0">
            <a:noAutofit/>
          </a:bodyPr>
          <a:lstStyle/>
          <a:p>
            <a:pPr marL="457200" lvl="0" indent="-381000" algn="l" rtl="0">
              <a:spcBef>
                <a:spcPts val="0"/>
              </a:spcBef>
              <a:spcAft>
                <a:spcPts val="0"/>
              </a:spcAft>
              <a:buSzPts val="2400"/>
              <a:buFont typeface="Calibri"/>
              <a:buChar char="-"/>
            </a:pPr>
            <a:r>
              <a:rPr lang="en" sz="3000">
                <a:latin typeface="Calibri"/>
                <a:ea typeface="Calibri"/>
                <a:cs typeface="Calibri"/>
                <a:sym typeface="Calibri"/>
              </a:rPr>
              <a:t>microcontroller</a:t>
            </a:r>
            <a:r>
              <a:rPr lang="en" sz="2400">
                <a:latin typeface="Calibri"/>
                <a:ea typeface="Calibri"/>
                <a:cs typeface="Calibri"/>
                <a:sym typeface="Calibri"/>
              </a:rPr>
              <a:t> </a:t>
            </a:r>
            <a:endParaRPr sz="2400">
              <a:latin typeface="Calibri"/>
              <a:ea typeface="Calibri"/>
              <a:cs typeface="Calibri"/>
              <a:sym typeface="Calibri"/>
            </a:endParaRPr>
          </a:p>
          <a:p>
            <a:pPr marL="914400" lvl="1" indent="-381000" algn="l" rtl="0">
              <a:spcBef>
                <a:spcPts val="0"/>
              </a:spcBef>
              <a:spcAft>
                <a:spcPts val="0"/>
              </a:spcAft>
              <a:buSzPts val="2400"/>
              <a:buFont typeface="Calibri"/>
              <a:buChar char="-"/>
            </a:pPr>
            <a:r>
              <a:rPr lang="en" sz="2400">
                <a:latin typeface="Calibri"/>
                <a:ea typeface="Calibri"/>
                <a:cs typeface="Calibri"/>
                <a:sym typeface="Calibri"/>
              </a:rPr>
              <a:t>small version of a basic computer</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 sz="2400">
                <a:latin typeface="Calibri"/>
                <a:ea typeface="Calibri"/>
                <a:cs typeface="Calibri"/>
                <a:sym typeface="Calibri"/>
              </a:rPr>
              <a:t>open-source electronics platform </a:t>
            </a:r>
            <a:endParaRPr sz="2400">
              <a:latin typeface="Calibri"/>
              <a:ea typeface="Calibri"/>
              <a:cs typeface="Calibri"/>
              <a:sym typeface="Calibri"/>
            </a:endParaRPr>
          </a:p>
          <a:p>
            <a:pPr marL="457200" lvl="0" indent="-381000" algn="l" rtl="0">
              <a:spcBef>
                <a:spcPts val="0"/>
              </a:spcBef>
              <a:spcAft>
                <a:spcPts val="0"/>
              </a:spcAft>
              <a:buSzPts val="2400"/>
              <a:buFont typeface="Calibri"/>
              <a:buChar char="-"/>
            </a:pPr>
            <a:r>
              <a:rPr lang="en" sz="2400">
                <a:latin typeface="Calibri"/>
                <a:ea typeface="Calibri"/>
                <a:cs typeface="Calibri"/>
                <a:sym typeface="Calibri"/>
              </a:rPr>
              <a:t>able to read inputs - light on a sensor, a finger on a button, or a Twitter message - and turn it into an output </a:t>
            </a:r>
            <a:endParaRPr sz="2400">
              <a:latin typeface="Calibri"/>
              <a:ea typeface="Calibri"/>
              <a:cs typeface="Calibri"/>
              <a:sym typeface="Calibri"/>
            </a:endParaRPr>
          </a:p>
        </p:txBody>
      </p:sp>
      <p:pic>
        <p:nvPicPr>
          <p:cNvPr id="478" name="Google Shape;478;p55"/>
          <p:cNvPicPr preferRelativeResize="0"/>
          <p:nvPr/>
        </p:nvPicPr>
        <p:blipFill>
          <a:blip r:embed="rId4">
            <a:alphaModFix/>
          </a:blip>
          <a:stretch>
            <a:fillRect/>
          </a:stretch>
        </p:blipFill>
        <p:spPr>
          <a:xfrm>
            <a:off x="5359050" y="1053900"/>
            <a:ext cx="2095500" cy="2095500"/>
          </a:xfrm>
          <a:prstGeom prst="rect">
            <a:avLst/>
          </a:prstGeom>
          <a:noFill/>
          <a:ln>
            <a:noFill/>
          </a:ln>
        </p:spPr>
      </p:pic>
      <p:pic>
        <p:nvPicPr>
          <p:cNvPr id="479" name="Google Shape;479;p55"/>
          <p:cNvPicPr preferRelativeResize="0"/>
          <p:nvPr/>
        </p:nvPicPr>
        <p:blipFill>
          <a:blip r:embed="rId5">
            <a:alphaModFix/>
          </a:blip>
          <a:stretch>
            <a:fillRect/>
          </a:stretch>
        </p:blipFill>
        <p:spPr>
          <a:xfrm>
            <a:off x="5660250" y="2989825"/>
            <a:ext cx="3038309" cy="1689300"/>
          </a:xfrm>
          <a:prstGeom prst="rect">
            <a:avLst/>
          </a:prstGeom>
          <a:noFill/>
          <a:ln>
            <a:noFill/>
          </a:ln>
        </p:spPr>
      </p:pic>
      <p:pic>
        <p:nvPicPr>
          <p:cNvPr id="480" name="Google Shape;480;p55"/>
          <p:cNvPicPr preferRelativeResize="0"/>
          <p:nvPr/>
        </p:nvPicPr>
        <p:blipFill>
          <a:blip r:embed="rId6">
            <a:alphaModFix/>
          </a:blip>
          <a:stretch>
            <a:fillRect/>
          </a:stretch>
        </p:blipFill>
        <p:spPr>
          <a:xfrm>
            <a:off x="6739226" y="1305375"/>
            <a:ext cx="2144500" cy="145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
        <p:cNvGrpSpPr/>
        <p:nvPr/>
      </p:nvGrpSpPr>
      <p:grpSpPr>
        <a:xfrm>
          <a:off x="0" y="0"/>
          <a:ext cx="0" cy="0"/>
          <a:chOff x="0" y="0"/>
          <a:chExt cx="0" cy="0"/>
        </a:xfrm>
      </p:grpSpPr>
      <p:sp>
        <p:nvSpPr>
          <p:cNvPr id="116" name="Google Shape;116;p20"/>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 name="Google Shape;117;p20"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18" name="Google Shape;118;p20"/>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Physical</a:t>
            </a:r>
            <a:endParaRPr sz="4500" b="1">
              <a:solidFill>
                <a:srgbClr val="FFFFFF"/>
              </a:solidFill>
              <a:latin typeface="Calibri"/>
              <a:ea typeface="Calibri"/>
              <a:cs typeface="Calibri"/>
              <a:sym typeface="Calibri"/>
            </a:endParaRPr>
          </a:p>
        </p:txBody>
      </p:sp>
      <p:sp>
        <p:nvSpPr>
          <p:cNvPr id="119" name="Google Shape;119;p20"/>
          <p:cNvSpPr txBox="1"/>
          <p:nvPr/>
        </p:nvSpPr>
        <p:spPr>
          <a:xfrm>
            <a:off x="1290600" y="1623279"/>
            <a:ext cx="6761100" cy="29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666666"/>
                </a:solidFill>
              </a:rPr>
              <a:t>limitation on a person's physical functioning, mobility, dexterity or stamina</a:t>
            </a:r>
            <a:endParaRPr sz="2200">
              <a:solidFill>
                <a:srgbClr val="666666"/>
              </a:solidFill>
            </a:endParaRPr>
          </a:p>
          <a:p>
            <a:pPr marL="0" lvl="0" indent="0" algn="ctr" rtl="0">
              <a:spcBef>
                <a:spcPts val="0"/>
              </a:spcBef>
              <a:spcAft>
                <a:spcPts val="0"/>
              </a:spcAft>
              <a:buNone/>
            </a:pPr>
            <a:r>
              <a:rPr lang="en" sz="2200">
                <a:solidFill>
                  <a:srgbClr val="666666"/>
                </a:solidFill>
              </a:rPr>
              <a:t> </a:t>
            </a:r>
            <a:endParaRPr sz="2200">
              <a:solidFill>
                <a:srgbClr val="666666"/>
              </a:solidFill>
            </a:endParaRPr>
          </a:p>
          <a:p>
            <a:pPr marL="0" lvl="0" indent="0" algn="l" rtl="0">
              <a:spcBef>
                <a:spcPts val="0"/>
              </a:spcBef>
              <a:spcAft>
                <a:spcPts val="0"/>
              </a:spcAft>
              <a:buNone/>
            </a:pPr>
            <a:r>
              <a:rPr lang="en" sz="2200">
                <a:solidFill>
                  <a:srgbClr val="666666"/>
                </a:solidFill>
              </a:rPr>
              <a:t>Inherent: Cerebral palsy</a:t>
            </a:r>
            <a:endParaRPr sz="2200">
              <a:solidFill>
                <a:srgbClr val="666666"/>
              </a:solidFill>
            </a:endParaRPr>
          </a:p>
          <a:p>
            <a:pPr marL="0" lvl="0" indent="0" algn="l" rtl="0">
              <a:spcBef>
                <a:spcPts val="0"/>
              </a:spcBef>
              <a:spcAft>
                <a:spcPts val="0"/>
              </a:spcAft>
              <a:buNone/>
            </a:pPr>
            <a:endParaRPr sz="2200">
              <a:solidFill>
                <a:srgbClr val="666666"/>
              </a:solidFill>
            </a:endParaRPr>
          </a:p>
          <a:p>
            <a:pPr marL="0" lvl="0" indent="0" algn="l" rtl="0">
              <a:spcBef>
                <a:spcPts val="0"/>
              </a:spcBef>
              <a:spcAft>
                <a:spcPts val="0"/>
              </a:spcAft>
              <a:buNone/>
            </a:pPr>
            <a:r>
              <a:rPr lang="en" sz="2200">
                <a:solidFill>
                  <a:srgbClr val="666666"/>
                </a:solidFill>
              </a:rPr>
              <a:t>Acquired: Broken bone</a:t>
            </a:r>
            <a:endParaRPr sz="2200">
              <a:solidFill>
                <a:srgbClr val="666666"/>
              </a:solidFill>
            </a:endParaRPr>
          </a:p>
        </p:txBody>
      </p:sp>
      <p:pic>
        <p:nvPicPr>
          <p:cNvPr id="120" name="Google Shape;120;p20"/>
          <p:cNvPicPr preferRelativeResize="0"/>
          <p:nvPr/>
        </p:nvPicPr>
        <p:blipFill>
          <a:blip r:embed="rId4">
            <a:alphaModFix/>
          </a:blip>
          <a:stretch>
            <a:fillRect/>
          </a:stretch>
        </p:blipFill>
        <p:spPr>
          <a:xfrm>
            <a:off x="5573175" y="2581575"/>
            <a:ext cx="2355725" cy="23557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4"/>
        <p:cNvGrpSpPr/>
        <p:nvPr/>
      </p:nvGrpSpPr>
      <p:grpSpPr>
        <a:xfrm>
          <a:off x="0" y="0"/>
          <a:ext cx="0" cy="0"/>
          <a:chOff x="0" y="0"/>
          <a:chExt cx="0" cy="0"/>
        </a:xfrm>
      </p:grpSpPr>
      <p:sp>
        <p:nvSpPr>
          <p:cNvPr id="485" name="Google Shape;485;p56"/>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6" name="Google Shape;486;p56"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87" name="Google Shape;487;p56"/>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Software</a:t>
            </a:r>
            <a:endParaRPr sz="4500" b="1">
              <a:solidFill>
                <a:srgbClr val="FFFFFF"/>
              </a:solidFill>
              <a:latin typeface="Calibri"/>
              <a:ea typeface="Calibri"/>
              <a:cs typeface="Calibri"/>
              <a:sym typeface="Calibri"/>
            </a:endParaRPr>
          </a:p>
        </p:txBody>
      </p:sp>
      <p:sp>
        <p:nvSpPr>
          <p:cNvPr id="488" name="Google Shape;488;p56"/>
          <p:cNvSpPr txBox="1"/>
          <p:nvPr/>
        </p:nvSpPr>
        <p:spPr>
          <a:xfrm>
            <a:off x="460625" y="1902975"/>
            <a:ext cx="4163100" cy="2039400"/>
          </a:xfrm>
          <a:prstGeom prst="rect">
            <a:avLst/>
          </a:prstGeom>
          <a:noFill/>
          <a:ln>
            <a:noFill/>
          </a:ln>
        </p:spPr>
        <p:txBody>
          <a:bodyPr spcFirstLastPara="1" wrap="square" lIns="91425" tIns="91425" rIns="91425" bIns="91425" anchor="ctr" anchorCtr="0">
            <a:noAutofit/>
          </a:bodyPr>
          <a:lstStyle/>
          <a:p>
            <a:pPr marL="457200" lvl="0" indent="-381000" algn="l" rtl="0">
              <a:spcBef>
                <a:spcPts val="0"/>
              </a:spcBef>
              <a:spcAft>
                <a:spcPts val="0"/>
              </a:spcAft>
              <a:buSzPts val="2400"/>
              <a:buFont typeface="Calibri"/>
              <a:buChar char="-"/>
            </a:pPr>
            <a:r>
              <a:rPr lang="en" sz="3000">
                <a:latin typeface="Calibri"/>
                <a:ea typeface="Calibri"/>
                <a:cs typeface="Calibri"/>
                <a:sym typeface="Calibri"/>
              </a:rPr>
              <a:t>C programming language w/Arduino layer </a:t>
            </a:r>
            <a:r>
              <a:rPr lang="en" sz="2400">
                <a:latin typeface="Calibri"/>
                <a:ea typeface="Calibri"/>
                <a:cs typeface="Calibri"/>
                <a:sym typeface="Calibri"/>
              </a:rPr>
              <a:t> </a:t>
            </a:r>
            <a:endParaRPr sz="2400">
              <a:latin typeface="Calibri"/>
              <a:ea typeface="Calibri"/>
              <a:cs typeface="Calibri"/>
              <a:sym typeface="Calibri"/>
            </a:endParaRPr>
          </a:p>
        </p:txBody>
      </p:sp>
      <p:pic>
        <p:nvPicPr>
          <p:cNvPr id="489" name="Google Shape;489;p56"/>
          <p:cNvPicPr preferRelativeResize="0"/>
          <p:nvPr/>
        </p:nvPicPr>
        <p:blipFill>
          <a:blip r:embed="rId4">
            <a:alphaModFix/>
          </a:blip>
          <a:stretch>
            <a:fillRect/>
          </a:stretch>
        </p:blipFill>
        <p:spPr>
          <a:xfrm>
            <a:off x="4477200" y="987575"/>
            <a:ext cx="4769924" cy="3971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3"/>
        <p:cNvGrpSpPr/>
        <p:nvPr/>
      </p:nvGrpSpPr>
      <p:grpSpPr>
        <a:xfrm>
          <a:off x="0" y="0"/>
          <a:ext cx="0" cy="0"/>
          <a:chOff x="0" y="0"/>
          <a:chExt cx="0" cy="0"/>
        </a:xfrm>
      </p:grpSpPr>
      <p:sp>
        <p:nvSpPr>
          <p:cNvPr id="494" name="Google Shape;494;p57"/>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5" name="Google Shape;495;p57"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496" name="Google Shape;496;p57"/>
          <p:cNvSpPr txBox="1"/>
          <p:nvPr/>
        </p:nvSpPr>
        <p:spPr>
          <a:xfrm>
            <a:off x="914390" y="24060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2.  Structure</a:t>
            </a:r>
            <a:endParaRPr sz="5400" b="1">
              <a:solidFill>
                <a:srgbClr val="FFFF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0"/>
        <p:cNvGrpSpPr/>
        <p:nvPr/>
      </p:nvGrpSpPr>
      <p:grpSpPr>
        <a:xfrm>
          <a:off x="0" y="0"/>
          <a:ext cx="0" cy="0"/>
          <a:chOff x="0" y="0"/>
          <a:chExt cx="0" cy="0"/>
        </a:xfrm>
      </p:grpSpPr>
      <p:sp>
        <p:nvSpPr>
          <p:cNvPr id="501" name="Google Shape;501;p58"/>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2" name="Google Shape;502;p58"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03" name="Google Shape;503;p58"/>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Basic Outline</a:t>
            </a:r>
            <a:endParaRPr sz="4500" b="1">
              <a:solidFill>
                <a:srgbClr val="FFFFFF"/>
              </a:solidFill>
              <a:latin typeface="Calibri"/>
              <a:ea typeface="Calibri"/>
              <a:cs typeface="Calibri"/>
              <a:sym typeface="Calibri"/>
            </a:endParaRPr>
          </a:p>
        </p:txBody>
      </p:sp>
      <p:pic>
        <p:nvPicPr>
          <p:cNvPr id="504" name="Google Shape;504;p58"/>
          <p:cNvPicPr preferRelativeResize="0"/>
          <p:nvPr/>
        </p:nvPicPr>
        <p:blipFill rotWithShape="1">
          <a:blip r:embed="rId4">
            <a:alphaModFix/>
          </a:blip>
          <a:srcRect t="8937" b="26392"/>
          <a:stretch/>
        </p:blipFill>
        <p:spPr>
          <a:xfrm>
            <a:off x="506675" y="1206650"/>
            <a:ext cx="4280025" cy="3697449"/>
          </a:xfrm>
          <a:prstGeom prst="rect">
            <a:avLst/>
          </a:prstGeom>
          <a:noFill/>
          <a:ln>
            <a:noFill/>
          </a:ln>
        </p:spPr>
      </p:pic>
      <p:cxnSp>
        <p:nvCxnSpPr>
          <p:cNvPr id="505" name="Google Shape;505;p58"/>
          <p:cNvCxnSpPr/>
          <p:nvPr/>
        </p:nvCxnSpPr>
        <p:spPr>
          <a:xfrm flipH="1">
            <a:off x="1604975" y="2191900"/>
            <a:ext cx="4206900" cy="22200"/>
          </a:xfrm>
          <a:prstGeom prst="straightConnector1">
            <a:avLst/>
          </a:prstGeom>
          <a:noFill/>
          <a:ln w="9525" cap="flat" cmpd="sng">
            <a:solidFill>
              <a:schemeClr val="dk2"/>
            </a:solidFill>
            <a:prstDash val="solid"/>
            <a:round/>
            <a:headEnd type="none" w="med" len="med"/>
            <a:tailEnd type="triangle" w="med" len="med"/>
          </a:ln>
        </p:spPr>
      </p:cxnSp>
      <p:cxnSp>
        <p:nvCxnSpPr>
          <p:cNvPr id="506" name="Google Shape;506;p58"/>
          <p:cNvCxnSpPr/>
          <p:nvPr/>
        </p:nvCxnSpPr>
        <p:spPr>
          <a:xfrm flipH="1">
            <a:off x="1604975" y="3119225"/>
            <a:ext cx="4206900" cy="22200"/>
          </a:xfrm>
          <a:prstGeom prst="straightConnector1">
            <a:avLst/>
          </a:prstGeom>
          <a:noFill/>
          <a:ln w="9525" cap="flat" cmpd="sng">
            <a:solidFill>
              <a:schemeClr val="dk2"/>
            </a:solidFill>
            <a:prstDash val="solid"/>
            <a:round/>
            <a:headEnd type="none" w="med" len="med"/>
            <a:tailEnd type="triangle" w="med" len="med"/>
          </a:ln>
        </p:spPr>
      </p:cxnSp>
      <p:sp>
        <p:nvSpPr>
          <p:cNvPr id="507" name="Google Shape;507;p58"/>
          <p:cNvSpPr txBox="1"/>
          <p:nvPr/>
        </p:nvSpPr>
        <p:spPr>
          <a:xfrm>
            <a:off x="5878275" y="1267600"/>
            <a:ext cx="3077400" cy="187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highlight>
                  <a:srgbClr val="FFFFFF"/>
                </a:highlight>
                <a:latin typeface="Verdana"/>
                <a:ea typeface="Verdana"/>
                <a:cs typeface="Verdana"/>
                <a:sym typeface="Verdana"/>
              </a:rPr>
              <a:t>The setup function will only run once</a:t>
            </a:r>
            <a:endParaRPr sz="1800"/>
          </a:p>
        </p:txBody>
      </p:sp>
      <p:sp>
        <p:nvSpPr>
          <p:cNvPr id="508" name="Google Shape;508;p58"/>
          <p:cNvSpPr txBox="1"/>
          <p:nvPr/>
        </p:nvSpPr>
        <p:spPr>
          <a:xfrm>
            <a:off x="5955675" y="20369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highlight>
                  <a:srgbClr val="FFFFFF"/>
                </a:highlight>
                <a:latin typeface="Verdana"/>
                <a:ea typeface="Verdana"/>
                <a:cs typeface="Verdana"/>
                <a:sym typeface="Verdana"/>
              </a:rPr>
              <a:t>Loops consecutively, allowing your program to change and respond. Use it to actively control the Arduino board.</a:t>
            </a:r>
            <a:endParaRPr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2"/>
        <p:cNvGrpSpPr/>
        <p:nvPr/>
      </p:nvGrpSpPr>
      <p:grpSpPr>
        <a:xfrm>
          <a:off x="0" y="0"/>
          <a:ext cx="0" cy="0"/>
          <a:chOff x="0" y="0"/>
          <a:chExt cx="0" cy="0"/>
        </a:xfrm>
      </p:grpSpPr>
      <p:sp>
        <p:nvSpPr>
          <p:cNvPr id="513" name="Google Shape;513;p59"/>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59"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15" name="Google Shape;515;p59"/>
          <p:cNvSpPr txBox="1"/>
          <p:nvPr/>
        </p:nvSpPr>
        <p:spPr>
          <a:xfrm>
            <a:off x="914390" y="24060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3.  Programming</a:t>
            </a:r>
            <a:endParaRPr sz="5400" b="1">
              <a:solidFill>
                <a:srgbClr val="FFFFFF"/>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9"/>
        <p:cNvGrpSpPr/>
        <p:nvPr/>
      </p:nvGrpSpPr>
      <p:grpSpPr>
        <a:xfrm>
          <a:off x="0" y="0"/>
          <a:ext cx="0" cy="0"/>
          <a:chOff x="0" y="0"/>
          <a:chExt cx="0" cy="0"/>
        </a:xfrm>
      </p:grpSpPr>
      <p:sp>
        <p:nvSpPr>
          <p:cNvPr id="520" name="Google Shape;520;p60"/>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60"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22" name="Google Shape;522;p60"/>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Variables</a:t>
            </a:r>
            <a:endParaRPr sz="4500" b="1">
              <a:solidFill>
                <a:srgbClr val="FFFFFF"/>
              </a:solidFill>
              <a:latin typeface="Calibri"/>
              <a:ea typeface="Calibri"/>
              <a:cs typeface="Calibri"/>
              <a:sym typeface="Calibri"/>
            </a:endParaRPr>
          </a:p>
        </p:txBody>
      </p:sp>
      <p:pic>
        <p:nvPicPr>
          <p:cNvPr id="523" name="Google Shape;523;p60"/>
          <p:cNvPicPr preferRelativeResize="0"/>
          <p:nvPr/>
        </p:nvPicPr>
        <p:blipFill>
          <a:blip r:embed="rId4">
            <a:alphaModFix/>
          </a:blip>
          <a:stretch>
            <a:fillRect/>
          </a:stretch>
        </p:blipFill>
        <p:spPr>
          <a:xfrm>
            <a:off x="1858100" y="3413625"/>
            <a:ext cx="5680499" cy="600475"/>
          </a:xfrm>
          <a:prstGeom prst="rect">
            <a:avLst/>
          </a:prstGeom>
          <a:noFill/>
          <a:ln>
            <a:noFill/>
          </a:ln>
        </p:spPr>
      </p:pic>
      <p:pic>
        <p:nvPicPr>
          <p:cNvPr id="524" name="Google Shape;524;p60"/>
          <p:cNvPicPr preferRelativeResize="0"/>
          <p:nvPr/>
        </p:nvPicPr>
        <p:blipFill rotWithShape="1">
          <a:blip r:embed="rId5">
            <a:alphaModFix/>
          </a:blip>
          <a:srcRect t="54317" r="81019"/>
          <a:stretch/>
        </p:blipFill>
        <p:spPr>
          <a:xfrm>
            <a:off x="4387075" y="901500"/>
            <a:ext cx="3349765" cy="1205400"/>
          </a:xfrm>
          <a:prstGeom prst="rect">
            <a:avLst/>
          </a:prstGeom>
          <a:noFill/>
          <a:ln>
            <a:noFill/>
          </a:ln>
        </p:spPr>
      </p:pic>
      <p:sp>
        <p:nvSpPr>
          <p:cNvPr id="525" name="Google Shape;525;p60"/>
          <p:cNvSpPr txBox="1"/>
          <p:nvPr/>
        </p:nvSpPr>
        <p:spPr>
          <a:xfrm>
            <a:off x="780825" y="1630813"/>
            <a:ext cx="5001600" cy="12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Designate place to store data</a:t>
            </a:r>
            <a:endParaRPr sz="1800"/>
          </a:p>
          <a:p>
            <a:pPr marL="457200" lvl="0" indent="-342900" algn="l" rtl="0">
              <a:spcBef>
                <a:spcPts val="0"/>
              </a:spcBef>
              <a:spcAft>
                <a:spcPts val="0"/>
              </a:spcAft>
              <a:buSzPts val="1800"/>
              <a:buChar char="-"/>
            </a:pPr>
            <a:r>
              <a:rPr lang="en" sz="1800"/>
              <a:t>Initialize</a:t>
            </a:r>
            <a:endParaRPr sz="1800"/>
          </a:p>
          <a:p>
            <a:pPr marL="457200" lvl="0" indent="-342900" algn="l" rtl="0">
              <a:spcBef>
                <a:spcPts val="0"/>
              </a:spcBef>
              <a:spcAft>
                <a:spcPts val="0"/>
              </a:spcAft>
              <a:buSzPts val="1800"/>
              <a:buChar char="-"/>
            </a:pPr>
            <a:r>
              <a:rPr lang="en" sz="1800"/>
              <a:t>Assign data</a:t>
            </a:r>
            <a:endParaRPr sz="1800"/>
          </a:p>
        </p:txBody>
      </p:sp>
      <p:pic>
        <p:nvPicPr>
          <p:cNvPr id="526" name="Google Shape;526;p60"/>
          <p:cNvPicPr preferRelativeResize="0"/>
          <p:nvPr/>
        </p:nvPicPr>
        <p:blipFill>
          <a:blip r:embed="rId6">
            <a:alphaModFix/>
          </a:blip>
          <a:stretch>
            <a:fillRect/>
          </a:stretch>
        </p:blipFill>
        <p:spPr>
          <a:xfrm>
            <a:off x="4677250" y="2271525"/>
            <a:ext cx="2179532" cy="6004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0"/>
        <p:cNvGrpSpPr/>
        <p:nvPr/>
      </p:nvGrpSpPr>
      <p:grpSpPr>
        <a:xfrm>
          <a:off x="0" y="0"/>
          <a:ext cx="0" cy="0"/>
          <a:chOff x="0" y="0"/>
          <a:chExt cx="0" cy="0"/>
        </a:xfrm>
      </p:grpSpPr>
      <p:sp>
        <p:nvSpPr>
          <p:cNvPr id="531" name="Google Shape;531;p61"/>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2" name="Google Shape;532;p61"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33" name="Google Shape;533;p61"/>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If Statements</a:t>
            </a:r>
            <a:endParaRPr sz="4500" b="1">
              <a:solidFill>
                <a:srgbClr val="FFFFFF"/>
              </a:solidFill>
              <a:latin typeface="Calibri"/>
              <a:ea typeface="Calibri"/>
              <a:cs typeface="Calibri"/>
              <a:sym typeface="Calibri"/>
            </a:endParaRPr>
          </a:p>
        </p:txBody>
      </p:sp>
      <p:sp>
        <p:nvSpPr>
          <p:cNvPr id="534" name="Google Shape;534;p61"/>
          <p:cNvSpPr txBox="1"/>
          <p:nvPr/>
        </p:nvSpPr>
        <p:spPr>
          <a:xfrm>
            <a:off x="797050" y="12952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highlight>
                  <a:srgbClr val="FFFFFF"/>
                </a:highlight>
                <a:latin typeface="Verdana"/>
                <a:ea typeface="Verdana"/>
                <a:cs typeface="Verdana"/>
                <a:sym typeface="Verdana"/>
              </a:rPr>
              <a:t>Takes an expression in parenthesis and a statement or block of statements. If the expression is true then the statement or block of statements gets executed otherwise these statements are skipped.</a:t>
            </a:r>
            <a:endParaRPr sz="1800"/>
          </a:p>
        </p:txBody>
      </p:sp>
      <p:pic>
        <p:nvPicPr>
          <p:cNvPr id="535" name="Google Shape;535;p61"/>
          <p:cNvPicPr preferRelativeResize="0"/>
          <p:nvPr/>
        </p:nvPicPr>
        <p:blipFill>
          <a:blip r:embed="rId4">
            <a:alphaModFix/>
          </a:blip>
          <a:stretch>
            <a:fillRect/>
          </a:stretch>
        </p:blipFill>
        <p:spPr>
          <a:xfrm>
            <a:off x="4779725" y="923550"/>
            <a:ext cx="2800350" cy="3743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9"/>
        <p:cNvGrpSpPr/>
        <p:nvPr/>
      </p:nvGrpSpPr>
      <p:grpSpPr>
        <a:xfrm>
          <a:off x="0" y="0"/>
          <a:ext cx="0" cy="0"/>
          <a:chOff x="0" y="0"/>
          <a:chExt cx="0" cy="0"/>
        </a:xfrm>
      </p:grpSpPr>
      <p:sp>
        <p:nvSpPr>
          <p:cNvPr id="540" name="Google Shape;540;p62"/>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1" name="Google Shape;541;p62"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42" name="Google Shape;542;p62"/>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If Statements</a:t>
            </a:r>
            <a:endParaRPr sz="4500" b="1">
              <a:solidFill>
                <a:srgbClr val="FFFFFF"/>
              </a:solidFill>
              <a:latin typeface="Calibri"/>
              <a:ea typeface="Calibri"/>
              <a:cs typeface="Calibri"/>
              <a:sym typeface="Calibri"/>
            </a:endParaRPr>
          </a:p>
        </p:txBody>
      </p:sp>
      <p:pic>
        <p:nvPicPr>
          <p:cNvPr id="543" name="Google Shape;543;p62"/>
          <p:cNvPicPr preferRelativeResize="0"/>
          <p:nvPr/>
        </p:nvPicPr>
        <p:blipFill>
          <a:blip r:embed="rId4">
            <a:alphaModFix/>
          </a:blip>
          <a:stretch>
            <a:fillRect/>
          </a:stretch>
        </p:blipFill>
        <p:spPr>
          <a:xfrm>
            <a:off x="238125" y="1489950"/>
            <a:ext cx="8667750" cy="847725"/>
          </a:xfrm>
          <a:prstGeom prst="rect">
            <a:avLst/>
          </a:prstGeom>
          <a:noFill/>
          <a:ln>
            <a:noFill/>
          </a:ln>
        </p:spPr>
      </p:pic>
      <p:pic>
        <p:nvPicPr>
          <p:cNvPr id="544" name="Google Shape;544;p62"/>
          <p:cNvPicPr preferRelativeResize="0"/>
          <p:nvPr/>
        </p:nvPicPr>
        <p:blipFill>
          <a:blip r:embed="rId5">
            <a:alphaModFix/>
          </a:blip>
          <a:stretch>
            <a:fillRect/>
          </a:stretch>
        </p:blipFill>
        <p:spPr>
          <a:xfrm>
            <a:off x="104775" y="2926125"/>
            <a:ext cx="8763000" cy="1228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48"/>
        <p:cNvGrpSpPr/>
        <p:nvPr/>
      </p:nvGrpSpPr>
      <p:grpSpPr>
        <a:xfrm>
          <a:off x="0" y="0"/>
          <a:ext cx="0" cy="0"/>
          <a:chOff x="0" y="0"/>
          <a:chExt cx="0" cy="0"/>
        </a:xfrm>
      </p:grpSpPr>
      <p:sp>
        <p:nvSpPr>
          <p:cNvPr id="549" name="Google Shape;549;p63"/>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63"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51" name="Google Shape;551;p63"/>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If Statements </a:t>
            </a:r>
            <a:endParaRPr sz="4500" b="1">
              <a:solidFill>
                <a:srgbClr val="FFFFFF"/>
              </a:solidFill>
              <a:latin typeface="Calibri"/>
              <a:ea typeface="Calibri"/>
              <a:cs typeface="Calibri"/>
              <a:sym typeface="Calibri"/>
            </a:endParaRPr>
          </a:p>
        </p:txBody>
      </p:sp>
      <p:pic>
        <p:nvPicPr>
          <p:cNvPr id="552" name="Google Shape;552;p63"/>
          <p:cNvPicPr preferRelativeResize="0"/>
          <p:nvPr/>
        </p:nvPicPr>
        <p:blipFill rotWithShape="1">
          <a:blip r:embed="rId4">
            <a:alphaModFix/>
          </a:blip>
          <a:srcRect r="63913"/>
          <a:stretch/>
        </p:blipFill>
        <p:spPr>
          <a:xfrm>
            <a:off x="1524650" y="1354525"/>
            <a:ext cx="5955825" cy="2434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6"/>
        <p:cNvGrpSpPr/>
        <p:nvPr/>
      </p:nvGrpSpPr>
      <p:grpSpPr>
        <a:xfrm>
          <a:off x="0" y="0"/>
          <a:ext cx="0" cy="0"/>
          <a:chOff x="0" y="0"/>
          <a:chExt cx="0" cy="0"/>
        </a:xfrm>
      </p:grpSpPr>
      <p:sp>
        <p:nvSpPr>
          <p:cNvPr id="557" name="Google Shape;557;p64"/>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8" name="Google Shape;558;p64"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559" name="Google Shape;559;p64"/>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Functions</a:t>
            </a:r>
            <a:endParaRPr sz="4500" b="1">
              <a:solidFill>
                <a:srgbClr val="FFFFFF"/>
              </a:solidFill>
              <a:latin typeface="Calibri"/>
              <a:ea typeface="Calibri"/>
              <a:cs typeface="Calibri"/>
              <a:sym typeface="Calibri"/>
            </a:endParaRPr>
          </a:p>
        </p:txBody>
      </p:sp>
      <p:sp>
        <p:nvSpPr>
          <p:cNvPr id="560" name="Google Shape;560;p64"/>
          <p:cNvSpPr txBox="1"/>
          <p:nvPr/>
        </p:nvSpPr>
        <p:spPr>
          <a:xfrm>
            <a:off x="460625" y="1744150"/>
            <a:ext cx="5206800" cy="3000000"/>
          </a:xfrm>
          <a:prstGeom prst="rect">
            <a:avLst/>
          </a:prstGeom>
          <a:noFill/>
          <a:ln>
            <a:noFill/>
          </a:ln>
        </p:spPr>
        <p:txBody>
          <a:bodyPr spcFirstLastPara="1" wrap="square" lIns="91425" tIns="91425" rIns="91425" bIns="91425" anchor="ctr" anchorCtr="0">
            <a:noAutofit/>
          </a:bodyPr>
          <a:lstStyle/>
          <a:p>
            <a:pPr marL="0" marR="25400" lvl="0" indent="0" algn="just" rtl="0">
              <a:lnSpc>
                <a:spcPct val="171428"/>
              </a:lnSpc>
              <a:spcBef>
                <a:spcPts val="0"/>
              </a:spcBef>
              <a:spcAft>
                <a:spcPts val="0"/>
              </a:spcAft>
              <a:buNone/>
            </a:pPr>
            <a:r>
              <a:rPr lang="en">
                <a:solidFill>
                  <a:schemeClr val="dk1"/>
                </a:solidFill>
                <a:latin typeface="Verdana"/>
                <a:ea typeface="Verdana"/>
                <a:cs typeface="Verdana"/>
                <a:sym typeface="Verdana"/>
              </a:rPr>
              <a:t>Purposes:</a:t>
            </a:r>
            <a:endParaRPr>
              <a:solidFill>
                <a:schemeClr val="dk1"/>
              </a:solidFill>
              <a:latin typeface="Verdana"/>
              <a:ea typeface="Verdana"/>
              <a:cs typeface="Verdana"/>
              <a:sym typeface="Verdana"/>
            </a:endParaRPr>
          </a:p>
          <a:p>
            <a:pPr marL="482600" marR="25400" lvl="0" indent="-317500" algn="just" rtl="0">
              <a:lnSpc>
                <a:spcPct val="171428"/>
              </a:lnSpc>
              <a:spcBef>
                <a:spcPts val="1000"/>
              </a:spcBef>
              <a:spcAft>
                <a:spcPts val="0"/>
              </a:spcAft>
              <a:buClr>
                <a:schemeClr val="dk1"/>
              </a:buClr>
              <a:buSzPts val="1400"/>
              <a:buFont typeface="Verdana"/>
              <a:buChar char="●"/>
            </a:pPr>
            <a:r>
              <a:rPr lang="en">
                <a:solidFill>
                  <a:schemeClr val="dk1"/>
                </a:solidFill>
                <a:latin typeface="Verdana"/>
                <a:ea typeface="Verdana"/>
                <a:cs typeface="Verdana"/>
                <a:sym typeface="Verdana"/>
              </a:rPr>
              <a:t>Functions help the programmer stay organized. Often this helps to conceptualize the program.</a:t>
            </a:r>
            <a:endParaRPr>
              <a:solidFill>
                <a:schemeClr val="dk1"/>
              </a:solidFill>
              <a:latin typeface="Verdana"/>
              <a:ea typeface="Verdana"/>
              <a:cs typeface="Verdana"/>
              <a:sym typeface="Verdana"/>
            </a:endParaRPr>
          </a:p>
          <a:p>
            <a:pPr marL="457200" marR="25400" lvl="0" indent="-317500" algn="just" rtl="0">
              <a:lnSpc>
                <a:spcPct val="171428"/>
              </a:lnSpc>
              <a:spcBef>
                <a:spcPts val="0"/>
              </a:spcBef>
              <a:spcAft>
                <a:spcPts val="0"/>
              </a:spcAft>
              <a:buClr>
                <a:schemeClr val="dk1"/>
              </a:buClr>
              <a:buSzPts val="1400"/>
              <a:buFont typeface="Verdana"/>
              <a:buChar char="●"/>
            </a:pPr>
            <a:r>
              <a:rPr lang="en">
                <a:solidFill>
                  <a:schemeClr val="dk1"/>
                </a:solidFill>
                <a:latin typeface="Verdana"/>
                <a:ea typeface="Verdana"/>
                <a:cs typeface="Verdana"/>
                <a:sym typeface="Verdana"/>
              </a:rPr>
              <a:t>Functions codify one action in one place so that the function only has to be thought about and debugged once.</a:t>
            </a:r>
            <a:endParaRPr>
              <a:solidFill>
                <a:schemeClr val="dk1"/>
              </a:solidFill>
              <a:latin typeface="Verdana"/>
              <a:ea typeface="Verdana"/>
              <a:cs typeface="Verdana"/>
              <a:sym typeface="Verdana"/>
            </a:endParaRPr>
          </a:p>
          <a:p>
            <a:pPr marL="457200" marR="25400" lvl="0" indent="-317500" algn="just" rtl="0">
              <a:lnSpc>
                <a:spcPct val="171428"/>
              </a:lnSpc>
              <a:spcBef>
                <a:spcPts val="0"/>
              </a:spcBef>
              <a:spcAft>
                <a:spcPts val="0"/>
              </a:spcAft>
              <a:buClr>
                <a:schemeClr val="dk1"/>
              </a:buClr>
              <a:buSzPts val="1400"/>
              <a:buFont typeface="Verdana"/>
              <a:buChar char="●"/>
            </a:pPr>
            <a:r>
              <a:rPr lang="en">
                <a:solidFill>
                  <a:schemeClr val="dk1"/>
                </a:solidFill>
                <a:latin typeface="Verdana"/>
                <a:ea typeface="Verdana"/>
                <a:cs typeface="Verdana"/>
                <a:sym typeface="Verdana"/>
              </a:rPr>
              <a:t>Functions make the whole sketch smaller and more compact because sections of code are reused many times.</a:t>
            </a:r>
            <a:endParaRPr>
              <a:solidFill>
                <a:schemeClr val="dk1"/>
              </a:solidFill>
              <a:latin typeface="Verdana"/>
              <a:ea typeface="Verdana"/>
              <a:cs typeface="Verdana"/>
              <a:sym typeface="Verdana"/>
            </a:endParaRPr>
          </a:p>
          <a:p>
            <a:pPr marL="457200" marR="25400" lvl="0" indent="0" algn="just" rtl="0">
              <a:lnSpc>
                <a:spcPct val="171428"/>
              </a:lnSpc>
              <a:spcBef>
                <a:spcPts val="1000"/>
              </a:spcBef>
              <a:spcAft>
                <a:spcPts val="1000"/>
              </a:spcAft>
              <a:buNone/>
            </a:pPr>
            <a:endParaRPr sz="1050">
              <a:solidFill>
                <a:schemeClr val="dk1"/>
              </a:solidFill>
              <a:latin typeface="Verdana"/>
              <a:ea typeface="Verdana"/>
              <a:cs typeface="Verdana"/>
              <a:sym typeface="Verdana"/>
            </a:endParaRPr>
          </a:p>
        </p:txBody>
      </p:sp>
      <p:pic>
        <p:nvPicPr>
          <p:cNvPr id="561" name="Google Shape;561;p64"/>
          <p:cNvPicPr preferRelativeResize="0"/>
          <p:nvPr/>
        </p:nvPicPr>
        <p:blipFill>
          <a:blip r:embed="rId4">
            <a:alphaModFix/>
          </a:blip>
          <a:stretch>
            <a:fillRect/>
          </a:stretch>
        </p:blipFill>
        <p:spPr>
          <a:xfrm>
            <a:off x="5757200" y="1926083"/>
            <a:ext cx="3166900" cy="16240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4"/>
        <p:cNvGrpSpPr/>
        <p:nvPr/>
      </p:nvGrpSpPr>
      <p:grpSpPr>
        <a:xfrm>
          <a:off x="0" y="0"/>
          <a:ext cx="0" cy="0"/>
          <a:chOff x="0" y="0"/>
          <a:chExt cx="0" cy="0"/>
        </a:xfrm>
      </p:grpSpPr>
      <p:sp>
        <p:nvSpPr>
          <p:cNvPr id="125" name="Google Shape;125;p21"/>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21"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27" name="Google Shape;127;p21"/>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Cognitive</a:t>
            </a:r>
            <a:endParaRPr sz="4500" b="1">
              <a:solidFill>
                <a:srgbClr val="FFFFFF"/>
              </a:solidFill>
              <a:latin typeface="Calibri"/>
              <a:ea typeface="Calibri"/>
              <a:cs typeface="Calibri"/>
              <a:sym typeface="Calibri"/>
            </a:endParaRPr>
          </a:p>
        </p:txBody>
      </p:sp>
      <p:sp>
        <p:nvSpPr>
          <p:cNvPr id="128" name="Google Shape;128;p21"/>
          <p:cNvSpPr txBox="1"/>
          <p:nvPr/>
        </p:nvSpPr>
        <p:spPr>
          <a:xfrm>
            <a:off x="925200" y="1321352"/>
            <a:ext cx="67611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666666"/>
                </a:solidFill>
              </a:rPr>
              <a:t>greater difficulty with one or more types of mental tasks than the average person</a:t>
            </a:r>
            <a:endParaRPr sz="2200">
              <a:solidFill>
                <a:srgbClr val="666666"/>
              </a:solidFill>
            </a:endParaRPr>
          </a:p>
          <a:p>
            <a:pPr marL="0" lvl="0" indent="0" algn="ctr" rtl="0">
              <a:spcBef>
                <a:spcPts val="0"/>
              </a:spcBef>
              <a:spcAft>
                <a:spcPts val="0"/>
              </a:spcAft>
              <a:buNone/>
            </a:pPr>
            <a:endParaRPr sz="2400" b="1">
              <a:solidFill>
                <a:srgbClr val="666666"/>
              </a:solidFill>
            </a:endParaRPr>
          </a:p>
          <a:p>
            <a:pPr marL="0" lvl="0" indent="0" algn="ctr" rtl="0">
              <a:spcBef>
                <a:spcPts val="0"/>
              </a:spcBef>
              <a:spcAft>
                <a:spcPts val="0"/>
              </a:spcAft>
              <a:buNone/>
            </a:pPr>
            <a:endParaRPr sz="2400" b="1">
              <a:solidFill>
                <a:srgbClr val="666666"/>
              </a:solidFill>
            </a:endParaRPr>
          </a:p>
        </p:txBody>
      </p:sp>
      <p:sp>
        <p:nvSpPr>
          <p:cNvPr id="129" name="Google Shape;129;p21"/>
          <p:cNvSpPr txBox="1"/>
          <p:nvPr/>
        </p:nvSpPr>
        <p:spPr>
          <a:xfrm>
            <a:off x="3104600" y="3432672"/>
            <a:ext cx="2220900" cy="108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30" name="Google Shape;130;p21"/>
          <p:cNvSpPr txBox="1"/>
          <p:nvPr/>
        </p:nvSpPr>
        <p:spPr>
          <a:xfrm>
            <a:off x="1102800" y="3143699"/>
            <a:ext cx="6405900" cy="946800"/>
          </a:xfrm>
          <a:prstGeom prst="rect">
            <a:avLst/>
          </a:prstGeom>
          <a:noFill/>
          <a:ln>
            <a:noFill/>
          </a:ln>
        </p:spPr>
        <p:txBody>
          <a:bodyPr spcFirstLastPara="1" wrap="square" lIns="91425" tIns="91425" rIns="91425" bIns="91425" anchor="ctr" anchorCtr="0">
            <a:noAutofit/>
          </a:bodyPr>
          <a:lstStyle/>
          <a:p>
            <a:pPr marL="457200" lvl="0" indent="-342900" algn="l" rtl="0">
              <a:spcBef>
                <a:spcPts val="0"/>
              </a:spcBef>
              <a:spcAft>
                <a:spcPts val="0"/>
              </a:spcAft>
              <a:buClr>
                <a:srgbClr val="666666"/>
              </a:buClr>
              <a:buSzPts val="1800"/>
              <a:buChar char="●"/>
            </a:pPr>
            <a:r>
              <a:rPr lang="en" sz="1800">
                <a:solidFill>
                  <a:srgbClr val="666666"/>
                </a:solidFill>
              </a:rPr>
              <a:t>Memory</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Problem-solving</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Attention</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Reading, linguistics, and comprehension</a:t>
            </a:r>
            <a:endParaRPr sz="1800">
              <a:solidFill>
                <a:srgbClr val="666666"/>
              </a:solidFill>
            </a:endParaRPr>
          </a:p>
          <a:p>
            <a:pPr marL="457200" lvl="0" indent="-342900" algn="l" rtl="0">
              <a:spcBef>
                <a:spcPts val="0"/>
              </a:spcBef>
              <a:spcAft>
                <a:spcPts val="0"/>
              </a:spcAft>
              <a:buClr>
                <a:srgbClr val="666666"/>
              </a:buClr>
              <a:buSzPts val="1800"/>
              <a:buChar char="●"/>
            </a:pPr>
            <a:r>
              <a:rPr lang="en" sz="1800">
                <a:solidFill>
                  <a:srgbClr val="666666"/>
                </a:solidFill>
              </a:rPr>
              <a:t>Math comprehension</a:t>
            </a:r>
            <a:endParaRPr sz="1800">
              <a:solidFill>
                <a:srgbClr val="666666"/>
              </a:solidFill>
            </a:endParaRPr>
          </a:p>
          <a:p>
            <a:pPr marL="0" lvl="0" indent="0" algn="l" rtl="0">
              <a:spcBef>
                <a:spcPts val="0"/>
              </a:spcBef>
              <a:spcAft>
                <a:spcPts val="0"/>
              </a:spcAft>
              <a:buNone/>
            </a:pPr>
            <a:endParaRPr sz="1800">
              <a:solidFill>
                <a:srgbClr val="666666"/>
              </a:solidFill>
            </a:endParaRPr>
          </a:p>
          <a:p>
            <a:pPr marL="0" lvl="0" indent="0" algn="l" rtl="0">
              <a:spcBef>
                <a:spcPts val="0"/>
              </a:spcBef>
              <a:spcAft>
                <a:spcPts val="0"/>
              </a:spcAft>
              <a:buNone/>
            </a:pPr>
            <a:r>
              <a:rPr lang="en" sz="1800">
                <a:solidFill>
                  <a:srgbClr val="666666"/>
                </a:solidFill>
              </a:rPr>
              <a:t>Inherent: Down syndrome</a:t>
            </a:r>
            <a:endParaRPr sz="1800">
              <a:solidFill>
                <a:srgbClr val="666666"/>
              </a:solidFill>
            </a:endParaRPr>
          </a:p>
          <a:p>
            <a:pPr marL="0" lvl="0" indent="0" algn="l" rtl="0">
              <a:spcBef>
                <a:spcPts val="0"/>
              </a:spcBef>
              <a:spcAft>
                <a:spcPts val="0"/>
              </a:spcAft>
              <a:buNone/>
            </a:pPr>
            <a:endParaRPr sz="1800">
              <a:solidFill>
                <a:srgbClr val="666666"/>
              </a:solidFill>
            </a:endParaRPr>
          </a:p>
          <a:p>
            <a:pPr marL="0" lvl="0" indent="0" algn="l" rtl="0">
              <a:spcBef>
                <a:spcPts val="0"/>
              </a:spcBef>
              <a:spcAft>
                <a:spcPts val="0"/>
              </a:spcAft>
              <a:buNone/>
            </a:pPr>
            <a:r>
              <a:rPr lang="en" sz="1800">
                <a:solidFill>
                  <a:srgbClr val="666666"/>
                </a:solidFill>
              </a:rPr>
              <a:t>Acquired: Concussion</a:t>
            </a:r>
            <a:endParaRPr sz="1800">
              <a:solidFill>
                <a:srgbClr val="666666"/>
              </a:solidFill>
            </a:endParaRPr>
          </a:p>
        </p:txBody>
      </p:sp>
      <p:pic>
        <p:nvPicPr>
          <p:cNvPr id="131" name="Google Shape;131;p21"/>
          <p:cNvPicPr preferRelativeResize="0"/>
          <p:nvPr/>
        </p:nvPicPr>
        <p:blipFill>
          <a:blip r:embed="rId4">
            <a:alphaModFix/>
          </a:blip>
          <a:stretch>
            <a:fillRect/>
          </a:stretch>
        </p:blipFill>
        <p:spPr>
          <a:xfrm>
            <a:off x="5922741" y="2338095"/>
            <a:ext cx="2558025" cy="2558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
        <p:cNvGrpSpPr/>
        <p:nvPr/>
      </p:nvGrpSpPr>
      <p:grpSpPr>
        <a:xfrm>
          <a:off x="0" y="0"/>
          <a:ext cx="0" cy="0"/>
          <a:chOff x="0" y="0"/>
          <a:chExt cx="0" cy="0"/>
        </a:xfrm>
      </p:grpSpPr>
      <p:sp>
        <p:nvSpPr>
          <p:cNvPr id="136" name="Google Shape;136;p22"/>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 name="Google Shape;137;p22"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38" name="Google Shape;138;p22"/>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Disability in Pop Culture</a:t>
            </a:r>
            <a:endParaRPr sz="4500" b="1">
              <a:solidFill>
                <a:srgbClr val="FFFFFF"/>
              </a:solidFill>
              <a:latin typeface="Calibri"/>
              <a:ea typeface="Calibri"/>
              <a:cs typeface="Calibri"/>
              <a:sym typeface="Calibri"/>
            </a:endParaRPr>
          </a:p>
        </p:txBody>
      </p:sp>
      <p:pic>
        <p:nvPicPr>
          <p:cNvPr id="139" name="Google Shape;139;p22"/>
          <p:cNvPicPr preferRelativeResize="0"/>
          <p:nvPr/>
        </p:nvPicPr>
        <p:blipFill>
          <a:blip r:embed="rId4">
            <a:alphaModFix/>
          </a:blip>
          <a:stretch>
            <a:fillRect/>
          </a:stretch>
        </p:blipFill>
        <p:spPr>
          <a:xfrm>
            <a:off x="6327105" y="977700"/>
            <a:ext cx="1752600" cy="2609850"/>
          </a:xfrm>
          <a:prstGeom prst="rect">
            <a:avLst/>
          </a:prstGeom>
          <a:noFill/>
          <a:ln>
            <a:noFill/>
          </a:ln>
        </p:spPr>
      </p:pic>
      <p:pic>
        <p:nvPicPr>
          <p:cNvPr id="140" name="Google Shape;140;p22"/>
          <p:cNvPicPr preferRelativeResize="0"/>
          <p:nvPr/>
        </p:nvPicPr>
        <p:blipFill>
          <a:blip r:embed="rId5">
            <a:alphaModFix/>
          </a:blip>
          <a:stretch>
            <a:fillRect/>
          </a:stretch>
        </p:blipFill>
        <p:spPr>
          <a:xfrm>
            <a:off x="3848624" y="3059475"/>
            <a:ext cx="2247125" cy="1683175"/>
          </a:xfrm>
          <a:prstGeom prst="rect">
            <a:avLst/>
          </a:prstGeom>
          <a:noFill/>
          <a:ln>
            <a:noFill/>
          </a:ln>
        </p:spPr>
      </p:pic>
      <p:pic>
        <p:nvPicPr>
          <p:cNvPr id="141" name="Google Shape;141;p22"/>
          <p:cNvPicPr preferRelativeResize="0"/>
          <p:nvPr/>
        </p:nvPicPr>
        <p:blipFill>
          <a:blip r:embed="rId6">
            <a:alphaModFix/>
          </a:blip>
          <a:stretch>
            <a:fillRect/>
          </a:stretch>
        </p:blipFill>
        <p:spPr>
          <a:xfrm>
            <a:off x="6246800" y="3692145"/>
            <a:ext cx="1685550" cy="1050501"/>
          </a:xfrm>
          <a:prstGeom prst="rect">
            <a:avLst/>
          </a:prstGeom>
          <a:noFill/>
          <a:ln>
            <a:noFill/>
          </a:ln>
        </p:spPr>
      </p:pic>
      <p:pic>
        <p:nvPicPr>
          <p:cNvPr id="142" name="Google Shape;142;p22"/>
          <p:cNvPicPr preferRelativeResize="0"/>
          <p:nvPr/>
        </p:nvPicPr>
        <p:blipFill>
          <a:blip r:embed="rId7">
            <a:alphaModFix/>
          </a:blip>
          <a:stretch>
            <a:fillRect/>
          </a:stretch>
        </p:blipFill>
        <p:spPr>
          <a:xfrm>
            <a:off x="823950" y="1069750"/>
            <a:ext cx="2873600" cy="3839701"/>
          </a:xfrm>
          <a:prstGeom prst="rect">
            <a:avLst/>
          </a:prstGeom>
          <a:noFill/>
          <a:ln>
            <a:noFill/>
          </a:ln>
        </p:spPr>
      </p:pic>
      <p:pic>
        <p:nvPicPr>
          <p:cNvPr id="143" name="Google Shape;143;p22"/>
          <p:cNvPicPr preferRelativeResize="0"/>
          <p:nvPr/>
        </p:nvPicPr>
        <p:blipFill>
          <a:blip r:embed="rId8">
            <a:alphaModFix/>
          </a:blip>
          <a:stretch>
            <a:fillRect/>
          </a:stretch>
        </p:blipFill>
        <p:spPr>
          <a:xfrm>
            <a:off x="3778762" y="1309178"/>
            <a:ext cx="2386801" cy="1589650"/>
          </a:xfrm>
          <a:prstGeom prst="rect">
            <a:avLst/>
          </a:prstGeom>
          <a:noFill/>
          <a:ln>
            <a:noFill/>
          </a:ln>
        </p:spPr>
      </p:pic>
      <p:sp>
        <p:nvSpPr>
          <p:cNvPr id="144" name="Google Shape;144;p22"/>
          <p:cNvSpPr/>
          <p:nvPr/>
        </p:nvSpPr>
        <p:spPr>
          <a:xfrm>
            <a:off x="823975" y="2485025"/>
            <a:ext cx="2873700" cy="1097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sp>
        <p:nvSpPr>
          <p:cNvPr id="149" name="Google Shape;149;p23"/>
          <p:cNvSpPr/>
          <p:nvPr/>
        </p:nvSpPr>
        <p:spPr>
          <a:xfrm>
            <a:off x="0" y="-45300"/>
            <a:ext cx="9144000" cy="36312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p23"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51" name="Google Shape;151;p23"/>
          <p:cNvSpPr txBox="1"/>
          <p:nvPr/>
        </p:nvSpPr>
        <p:spPr>
          <a:xfrm>
            <a:off x="914390" y="2406096"/>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400" b="1">
                <a:solidFill>
                  <a:srgbClr val="FFFFFF"/>
                </a:solidFill>
                <a:latin typeface="Calibri"/>
                <a:ea typeface="Calibri"/>
                <a:cs typeface="Calibri"/>
                <a:sym typeface="Calibri"/>
              </a:rPr>
              <a:t>2.  Stroke</a:t>
            </a:r>
            <a:endParaRPr sz="5400" b="1">
              <a:solidFill>
                <a:srgbClr val="FFFFFF"/>
              </a:solidFill>
              <a:latin typeface="Calibri"/>
              <a:ea typeface="Calibri"/>
              <a:cs typeface="Calibri"/>
              <a:sym typeface="Calibri"/>
            </a:endParaRPr>
          </a:p>
        </p:txBody>
      </p:sp>
      <p:sp>
        <p:nvSpPr>
          <p:cNvPr id="152" name="Google Shape;152;p23"/>
          <p:cNvSpPr txBox="1"/>
          <p:nvPr/>
        </p:nvSpPr>
        <p:spPr>
          <a:xfrm>
            <a:off x="914400" y="3585910"/>
            <a:ext cx="7315200" cy="85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a:solidFill>
                  <a:schemeClr val="dk2"/>
                </a:solidFill>
              </a:rPr>
              <a:t>As a cause of disability</a:t>
            </a:r>
            <a:endParaRPr sz="26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
        <p:cNvGrpSpPr/>
        <p:nvPr/>
      </p:nvGrpSpPr>
      <p:grpSpPr>
        <a:xfrm>
          <a:off x="0" y="0"/>
          <a:ext cx="0" cy="0"/>
          <a:chOff x="0" y="0"/>
          <a:chExt cx="0" cy="0"/>
        </a:xfrm>
      </p:grpSpPr>
      <p:sp>
        <p:nvSpPr>
          <p:cNvPr id="157" name="Google Shape;157;p24"/>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24"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59" name="Google Shape;159;p24"/>
          <p:cNvSpPr txBox="1"/>
          <p:nvPr/>
        </p:nvSpPr>
        <p:spPr>
          <a:xfrm>
            <a:off x="1290600" y="0"/>
            <a:ext cx="65628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What causes a stroke?</a:t>
            </a:r>
            <a:endParaRPr sz="4500" b="1">
              <a:solidFill>
                <a:srgbClr val="FFFFFF"/>
              </a:solidFill>
              <a:latin typeface="Calibri"/>
              <a:ea typeface="Calibri"/>
              <a:cs typeface="Calibri"/>
              <a:sym typeface="Calibri"/>
            </a:endParaRPr>
          </a:p>
        </p:txBody>
      </p:sp>
      <p:pic>
        <p:nvPicPr>
          <p:cNvPr id="160" name="Google Shape;160;p24"/>
          <p:cNvPicPr preferRelativeResize="0"/>
          <p:nvPr/>
        </p:nvPicPr>
        <p:blipFill>
          <a:blip r:embed="rId4">
            <a:alphaModFix/>
          </a:blip>
          <a:stretch>
            <a:fillRect/>
          </a:stretch>
        </p:blipFill>
        <p:spPr>
          <a:xfrm>
            <a:off x="1398875" y="1995434"/>
            <a:ext cx="1512471" cy="1242461"/>
          </a:xfrm>
          <a:prstGeom prst="rect">
            <a:avLst/>
          </a:prstGeom>
          <a:noFill/>
          <a:ln>
            <a:noFill/>
          </a:ln>
        </p:spPr>
      </p:pic>
      <p:pic>
        <p:nvPicPr>
          <p:cNvPr id="161" name="Google Shape;161;p24"/>
          <p:cNvPicPr preferRelativeResize="0"/>
          <p:nvPr/>
        </p:nvPicPr>
        <p:blipFill>
          <a:blip r:embed="rId5">
            <a:alphaModFix/>
          </a:blip>
          <a:stretch>
            <a:fillRect/>
          </a:stretch>
        </p:blipFill>
        <p:spPr>
          <a:xfrm>
            <a:off x="6689775" y="901500"/>
            <a:ext cx="1277952" cy="1242460"/>
          </a:xfrm>
          <a:prstGeom prst="rect">
            <a:avLst/>
          </a:prstGeom>
          <a:noFill/>
          <a:ln>
            <a:noFill/>
          </a:ln>
        </p:spPr>
      </p:pic>
      <p:pic>
        <p:nvPicPr>
          <p:cNvPr id="162" name="Google Shape;162;p24"/>
          <p:cNvPicPr preferRelativeResize="0"/>
          <p:nvPr/>
        </p:nvPicPr>
        <p:blipFill>
          <a:blip r:embed="rId6">
            <a:alphaModFix/>
          </a:blip>
          <a:stretch>
            <a:fillRect/>
          </a:stretch>
        </p:blipFill>
        <p:spPr>
          <a:xfrm>
            <a:off x="3169959" y="2794498"/>
            <a:ext cx="1692659" cy="1710921"/>
          </a:xfrm>
          <a:prstGeom prst="rect">
            <a:avLst/>
          </a:prstGeom>
          <a:noFill/>
          <a:ln>
            <a:noFill/>
          </a:ln>
        </p:spPr>
      </p:pic>
      <p:grpSp>
        <p:nvGrpSpPr>
          <p:cNvPr id="163" name="Google Shape;163;p24"/>
          <p:cNvGrpSpPr/>
          <p:nvPr/>
        </p:nvGrpSpPr>
        <p:grpSpPr>
          <a:xfrm>
            <a:off x="5206962" y="2036541"/>
            <a:ext cx="1933372" cy="1287101"/>
            <a:chOff x="4388500" y="2012400"/>
            <a:chExt cx="2203775" cy="1350012"/>
          </a:xfrm>
        </p:grpSpPr>
        <p:pic>
          <p:nvPicPr>
            <p:cNvPr id="164" name="Google Shape;164;p24"/>
            <p:cNvPicPr preferRelativeResize="0"/>
            <p:nvPr/>
          </p:nvPicPr>
          <p:blipFill rotWithShape="1">
            <a:blip r:embed="rId7">
              <a:alphaModFix/>
            </a:blip>
            <a:srcRect l="4260" t="14624"/>
            <a:stretch/>
          </p:blipFill>
          <p:spPr>
            <a:xfrm>
              <a:off x="4388500" y="2012400"/>
              <a:ext cx="2203775" cy="1350012"/>
            </a:xfrm>
            <a:prstGeom prst="rect">
              <a:avLst/>
            </a:prstGeom>
            <a:noFill/>
            <a:ln>
              <a:noFill/>
            </a:ln>
          </p:spPr>
        </p:pic>
        <p:pic>
          <p:nvPicPr>
            <p:cNvPr id="165" name="Google Shape;165;p24"/>
            <p:cNvPicPr preferRelativeResize="0"/>
            <p:nvPr/>
          </p:nvPicPr>
          <p:blipFill>
            <a:blip r:embed="rId8">
              <a:alphaModFix/>
            </a:blip>
            <a:stretch>
              <a:fillRect/>
            </a:stretch>
          </p:blipFill>
          <p:spPr>
            <a:xfrm>
              <a:off x="5041075" y="2362224"/>
              <a:ext cx="629775" cy="419075"/>
            </a:xfrm>
            <a:prstGeom prst="rect">
              <a:avLst/>
            </a:prstGeom>
            <a:noFill/>
            <a:ln>
              <a:noFill/>
            </a:ln>
          </p:spPr>
        </p:pic>
      </p:grpSp>
      <p:cxnSp>
        <p:nvCxnSpPr>
          <p:cNvPr id="166" name="Google Shape;166;p24"/>
          <p:cNvCxnSpPr/>
          <p:nvPr/>
        </p:nvCxnSpPr>
        <p:spPr>
          <a:xfrm rot="10800000" flipH="1">
            <a:off x="4941032" y="3102419"/>
            <a:ext cx="263100" cy="194400"/>
          </a:xfrm>
          <a:prstGeom prst="straightConnector1">
            <a:avLst/>
          </a:prstGeom>
          <a:noFill/>
          <a:ln w="9525" cap="flat" cmpd="sng">
            <a:solidFill>
              <a:srgbClr val="666666"/>
            </a:solidFill>
            <a:prstDash val="solid"/>
            <a:round/>
            <a:headEnd type="none" w="med" len="med"/>
            <a:tailEnd type="triangle" w="med" len="med"/>
          </a:ln>
        </p:spPr>
      </p:cxnSp>
      <p:cxnSp>
        <p:nvCxnSpPr>
          <p:cNvPr id="167" name="Google Shape;167;p24"/>
          <p:cNvCxnSpPr/>
          <p:nvPr/>
        </p:nvCxnSpPr>
        <p:spPr>
          <a:xfrm rot="10800000" flipH="1">
            <a:off x="6841708" y="1897660"/>
            <a:ext cx="260100" cy="246300"/>
          </a:xfrm>
          <a:prstGeom prst="straightConnector1">
            <a:avLst/>
          </a:prstGeom>
          <a:noFill/>
          <a:ln w="9525" cap="flat" cmpd="sng">
            <a:solidFill>
              <a:srgbClr val="666666"/>
            </a:solidFill>
            <a:prstDash val="solid"/>
            <a:round/>
            <a:headEnd type="none" w="med" len="med"/>
            <a:tailEnd type="triangle" w="med" len="med"/>
          </a:ln>
        </p:spPr>
      </p:cxnSp>
      <p:pic>
        <p:nvPicPr>
          <p:cNvPr id="168" name="Google Shape;168;p24"/>
          <p:cNvPicPr preferRelativeResize="0"/>
          <p:nvPr/>
        </p:nvPicPr>
        <p:blipFill rotWithShape="1">
          <a:blip r:embed="rId9">
            <a:alphaModFix/>
          </a:blip>
          <a:srcRect t="10273" r="-11919"/>
          <a:stretch/>
        </p:blipFill>
        <p:spPr>
          <a:xfrm>
            <a:off x="1398886" y="3183118"/>
            <a:ext cx="1692658" cy="1710897"/>
          </a:xfrm>
          <a:prstGeom prst="rect">
            <a:avLst/>
          </a:prstGeom>
          <a:noFill/>
          <a:ln>
            <a:noFill/>
          </a:ln>
        </p:spPr>
      </p:pic>
      <p:sp>
        <p:nvSpPr>
          <p:cNvPr id="169" name="Google Shape;169;p24"/>
          <p:cNvSpPr txBox="1"/>
          <p:nvPr/>
        </p:nvSpPr>
        <p:spPr>
          <a:xfrm>
            <a:off x="5638325" y="3323649"/>
            <a:ext cx="3754500" cy="84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66666"/>
                </a:solidFill>
              </a:rPr>
              <a:t>Clot or rupture</a:t>
            </a:r>
            <a:endParaRPr sz="3000" b="1">
              <a:solidFill>
                <a:srgbClr val="66666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sp>
        <p:nvSpPr>
          <p:cNvPr id="174" name="Google Shape;174;p25"/>
          <p:cNvSpPr/>
          <p:nvPr/>
        </p:nvSpPr>
        <p:spPr>
          <a:xfrm>
            <a:off x="0" y="-45300"/>
            <a:ext cx="9144000" cy="946800"/>
          </a:xfrm>
          <a:prstGeom prst="rect">
            <a:avLst/>
          </a:prstGeom>
          <a:solidFill>
            <a:srgbClr val="EE679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 name="Google Shape;175;p25" descr="Screen Shot 2015-06-17 at 9.19.18 AM.png"/>
          <p:cNvPicPr preferRelativeResize="0"/>
          <p:nvPr/>
        </p:nvPicPr>
        <p:blipFill>
          <a:blip r:embed="rId3">
            <a:alphaModFix/>
          </a:blip>
          <a:stretch>
            <a:fillRect/>
          </a:stretch>
        </p:blipFill>
        <p:spPr>
          <a:xfrm>
            <a:off x="460626" y="8025"/>
            <a:ext cx="938250" cy="840175"/>
          </a:xfrm>
          <a:prstGeom prst="rect">
            <a:avLst/>
          </a:prstGeom>
          <a:noFill/>
          <a:ln>
            <a:noFill/>
          </a:ln>
        </p:spPr>
      </p:pic>
      <p:sp>
        <p:nvSpPr>
          <p:cNvPr id="176" name="Google Shape;176;p25"/>
          <p:cNvSpPr txBox="1"/>
          <p:nvPr/>
        </p:nvSpPr>
        <p:spPr>
          <a:xfrm>
            <a:off x="1290600" y="0"/>
            <a:ext cx="7716000" cy="90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FFFFFF"/>
                </a:solidFill>
                <a:latin typeface="Calibri"/>
                <a:ea typeface="Calibri"/>
                <a:cs typeface="Calibri"/>
                <a:sym typeface="Calibri"/>
              </a:rPr>
              <a:t>Warning Signs and Symptoms </a:t>
            </a:r>
            <a:endParaRPr sz="4500" b="1">
              <a:solidFill>
                <a:srgbClr val="FFFFFF"/>
              </a:solidFill>
              <a:latin typeface="Calibri"/>
              <a:ea typeface="Calibri"/>
              <a:cs typeface="Calibri"/>
              <a:sym typeface="Calibri"/>
            </a:endParaRPr>
          </a:p>
        </p:txBody>
      </p:sp>
      <p:sp>
        <p:nvSpPr>
          <p:cNvPr id="177" name="Google Shape;177;p25"/>
          <p:cNvSpPr txBox="1"/>
          <p:nvPr/>
        </p:nvSpPr>
        <p:spPr>
          <a:xfrm>
            <a:off x="1580250" y="1011850"/>
            <a:ext cx="5983500" cy="3497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600" b="1">
              <a:solidFill>
                <a:srgbClr val="444444"/>
              </a:solidFill>
              <a:latin typeface="Verdana"/>
              <a:ea typeface="Verdana"/>
              <a:cs typeface="Verdana"/>
              <a:sym typeface="Verdana"/>
            </a:endParaRPr>
          </a:p>
          <a:p>
            <a:pPr marL="0" lvl="0" indent="0" algn="l" rtl="0">
              <a:lnSpc>
                <a:spcPct val="115000"/>
              </a:lnSpc>
              <a:spcBef>
                <a:spcPts val="800"/>
              </a:spcBef>
              <a:spcAft>
                <a:spcPts val="0"/>
              </a:spcAft>
              <a:buNone/>
            </a:pPr>
            <a:r>
              <a:rPr lang="en" sz="2400" b="1">
                <a:solidFill>
                  <a:srgbClr val="444444"/>
                </a:solidFill>
                <a:latin typeface="Verdana"/>
                <a:ea typeface="Verdana"/>
                <a:cs typeface="Verdana"/>
                <a:sym typeface="Verdana"/>
              </a:rPr>
              <a:t>FAST</a:t>
            </a:r>
            <a:endParaRPr sz="2400" b="1">
              <a:solidFill>
                <a:srgbClr val="444444"/>
              </a:solidFill>
              <a:latin typeface="Verdana"/>
              <a:ea typeface="Verdana"/>
              <a:cs typeface="Verdana"/>
              <a:sym typeface="Verdana"/>
            </a:endParaRPr>
          </a:p>
          <a:p>
            <a:pPr marL="0" lvl="0" indent="0" algn="l" rtl="0">
              <a:lnSpc>
                <a:spcPct val="115000"/>
              </a:lnSpc>
              <a:spcBef>
                <a:spcPts val="800"/>
              </a:spcBef>
              <a:spcAft>
                <a:spcPts val="0"/>
              </a:spcAft>
              <a:buNone/>
            </a:pPr>
            <a:r>
              <a:rPr lang="en" sz="1600" b="1">
                <a:solidFill>
                  <a:srgbClr val="444444"/>
                </a:solidFill>
                <a:latin typeface="Verdana"/>
                <a:ea typeface="Verdana"/>
                <a:cs typeface="Verdana"/>
                <a:sym typeface="Verdana"/>
              </a:rPr>
              <a:t>F</a:t>
            </a:r>
            <a:r>
              <a:rPr lang="en" sz="1600">
                <a:solidFill>
                  <a:srgbClr val="444444"/>
                </a:solidFill>
                <a:latin typeface="Verdana"/>
                <a:ea typeface="Verdana"/>
                <a:cs typeface="Verdana"/>
                <a:sym typeface="Verdana"/>
              </a:rPr>
              <a:t>ace: Smile and see if one side of the face droops.</a:t>
            </a:r>
            <a:endParaRPr sz="1600">
              <a:solidFill>
                <a:srgbClr val="444444"/>
              </a:solidFill>
              <a:latin typeface="Verdana"/>
              <a:ea typeface="Verdana"/>
              <a:cs typeface="Verdana"/>
              <a:sym typeface="Verdana"/>
            </a:endParaRPr>
          </a:p>
          <a:p>
            <a:pPr marL="0" lvl="0" indent="0" algn="l" rtl="0">
              <a:lnSpc>
                <a:spcPct val="115000"/>
              </a:lnSpc>
              <a:spcBef>
                <a:spcPts val="800"/>
              </a:spcBef>
              <a:spcAft>
                <a:spcPts val="0"/>
              </a:spcAft>
              <a:buNone/>
            </a:pPr>
            <a:r>
              <a:rPr lang="en" sz="1600" b="1">
                <a:solidFill>
                  <a:srgbClr val="444444"/>
                </a:solidFill>
                <a:latin typeface="Verdana"/>
                <a:ea typeface="Verdana"/>
                <a:cs typeface="Verdana"/>
                <a:sym typeface="Verdana"/>
              </a:rPr>
              <a:t>A</a:t>
            </a:r>
            <a:r>
              <a:rPr lang="en" sz="1600">
                <a:solidFill>
                  <a:srgbClr val="444444"/>
                </a:solidFill>
                <a:latin typeface="Verdana"/>
                <a:ea typeface="Verdana"/>
                <a:cs typeface="Verdana"/>
                <a:sym typeface="Verdana"/>
              </a:rPr>
              <a:t>rms: Raise both arms. Does one arm drop down?</a:t>
            </a:r>
            <a:endParaRPr sz="1600">
              <a:solidFill>
                <a:srgbClr val="444444"/>
              </a:solidFill>
              <a:latin typeface="Verdana"/>
              <a:ea typeface="Verdana"/>
              <a:cs typeface="Verdana"/>
              <a:sym typeface="Verdana"/>
            </a:endParaRPr>
          </a:p>
          <a:p>
            <a:pPr marL="0" lvl="0" indent="0" algn="l" rtl="0">
              <a:lnSpc>
                <a:spcPct val="115000"/>
              </a:lnSpc>
              <a:spcBef>
                <a:spcPts val="800"/>
              </a:spcBef>
              <a:spcAft>
                <a:spcPts val="0"/>
              </a:spcAft>
              <a:buNone/>
            </a:pPr>
            <a:r>
              <a:rPr lang="en" sz="1600" b="1">
                <a:solidFill>
                  <a:srgbClr val="444444"/>
                </a:solidFill>
                <a:latin typeface="Verdana"/>
                <a:ea typeface="Verdana"/>
                <a:cs typeface="Verdana"/>
                <a:sym typeface="Verdana"/>
              </a:rPr>
              <a:t>S</a:t>
            </a:r>
            <a:r>
              <a:rPr lang="en" sz="1600">
                <a:solidFill>
                  <a:srgbClr val="444444"/>
                </a:solidFill>
                <a:latin typeface="Verdana"/>
                <a:ea typeface="Verdana"/>
                <a:cs typeface="Verdana"/>
                <a:sym typeface="Verdana"/>
              </a:rPr>
              <a:t>peech: Say a short phrase and check for slurred or strange speech.</a:t>
            </a:r>
            <a:endParaRPr sz="1600">
              <a:solidFill>
                <a:srgbClr val="444444"/>
              </a:solidFill>
              <a:latin typeface="Verdana"/>
              <a:ea typeface="Verdana"/>
              <a:cs typeface="Verdana"/>
              <a:sym typeface="Verdana"/>
            </a:endParaRPr>
          </a:p>
          <a:p>
            <a:pPr marL="0" lvl="0" indent="0" algn="l" rtl="0">
              <a:lnSpc>
                <a:spcPct val="115000"/>
              </a:lnSpc>
              <a:spcBef>
                <a:spcPts val="800"/>
              </a:spcBef>
              <a:spcAft>
                <a:spcPts val="800"/>
              </a:spcAft>
              <a:buNone/>
            </a:pPr>
            <a:r>
              <a:rPr lang="en" sz="1600" b="1">
                <a:solidFill>
                  <a:srgbClr val="444444"/>
                </a:solidFill>
                <a:latin typeface="Verdana"/>
                <a:ea typeface="Verdana"/>
                <a:cs typeface="Verdana"/>
                <a:sym typeface="Verdana"/>
              </a:rPr>
              <a:t>T</a:t>
            </a:r>
            <a:r>
              <a:rPr lang="en" sz="1600">
                <a:solidFill>
                  <a:srgbClr val="444444"/>
                </a:solidFill>
                <a:latin typeface="Verdana"/>
                <a:ea typeface="Verdana"/>
                <a:cs typeface="Verdana"/>
                <a:sym typeface="Verdana"/>
              </a:rPr>
              <a:t>ime: If any of these symptoms appear, the person most likely is experiencing a stroke and it is time to call 911.</a:t>
            </a:r>
            <a:endParaRPr sz="1600">
              <a:solidFill>
                <a:srgbClr val="444444"/>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Light 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1257</Words>
  <Application>Microsoft Office PowerPoint</Application>
  <PresentationFormat>On-screen Show (16:9)</PresentationFormat>
  <Paragraphs>212</Paragraphs>
  <Slides>48</Slides>
  <Notes>48</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Verdana</vt:lpstr>
      <vt:lpstr>Arial</vt:lpstr>
      <vt:lpstr>Titillium Web Light</vt:lpstr>
      <vt:lpstr>Light 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Michael Sobrepera</cp:lastModifiedBy>
  <cp:revision>1</cp:revision>
  <dcterms:modified xsi:type="dcterms:W3CDTF">2019-04-10T21:34:49Z</dcterms:modified>
</cp:coreProperties>
</file>